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717"/>
    <a:srgbClr val="181918"/>
    <a:srgbClr val="7B7E7D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41" autoAdjust="0"/>
  </p:normalViewPr>
  <p:slideViewPr>
    <p:cSldViewPr>
      <p:cViewPr>
        <p:scale>
          <a:sx n="81" d="100"/>
          <a:sy n="81" d="100"/>
        </p:scale>
        <p:origin x="-1896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47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5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2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2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96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06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95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50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80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51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6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D267-62F3-4057-9E97-CAF8900119F2}" type="datetimeFigureOut">
              <a:rPr lang="it-IT" smtClean="0"/>
              <a:t>05/10/15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7550A-5EA7-41DD-B3B0-A59F15ADB35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09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 descr="400dp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0815"/>
            <a:ext cx="9128412" cy="55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6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54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264696" cy="504056"/>
          </a:xfrm>
        </p:spPr>
        <p:txBody>
          <a:bodyPr>
            <a:noAutofit/>
          </a:bodyPr>
          <a:lstStyle/>
          <a:p>
            <a:r>
              <a:rPr lang="it-IT" sz="2800" b="1" dirty="0"/>
              <a:t>Database SMS – Caratteristiche </a:t>
            </a:r>
            <a:r>
              <a:rPr lang="it-IT" sz="2800" b="1" dirty="0" smtClean="0"/>
              <a:t>Principali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000301"/>
            <a:ext cx="5328592" cy="617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 smtClean="0"/>
              <a:t>RESULTSADV S.r.l. P.zza G da Fabriano, 15  00196 Roma  </a:t>
            </a:r>
            <a:r>
              <a:rPr lang="it-IT" sz="1600" dirty="0" err="1" smtClean="0"/>
              <a:t>info@RESULTSadv.com</a:t>
            </a:r>
            <a:r>
              <a:rPr lang="it-IT" sz="1600" dirty="0" smtClean="0"/>
              <a:t>  -  M: </a:t>
            </a:r>
            <a:r>
              <a:rPr lang="en-US" sz="1600" dirty="0">
                <a:solidFill>
                  <a:srgbClr val="404040"/>
                </a:solidFill>
                <a:latin typeface="Calibri" charset="0"/>
                <a:cs typeface="Calibri" charset="0"/>
                <a:sym typeface="Calibri" charset="0"/>
              </a:rPr>
              <a:t> </a:t>
            </a:r>
            <a:r>
              <a:rPr lang="en-US" sz="16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+39 333.300.800.6</a:t>
            </a:r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998816" cy="23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5" y="188640"/>
            <a:ext cx="873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3923928" y="1916832"/>
            <a:ext cx="4896544" cy="2393454"/>
          </a:xfrm>
          <a:prstGeom prst="round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023648" y="2082507"/>
            <a:ext cx="508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Caratteristiche principali:</a:t>
            </a:r>
          </a:p>
          <a:p>
            <a:r>
              <a:rPr lang="it-IT" sz="1600" dirty="0"/>
              <a:t>- 9,5 milioni di contatti cellulare in Italia</a:t>
            </a:r>
          </a:p>
          <a:p>
            <a:r>
              <a:rPr lang="it-IT" sz="1600" dirty="0"/>
              <a:t>- Database rispettanti la normativa sulla privacy</a:t>
            </a:r>
          </a:p>
          <a:p>
            <a:r>
              <a:rPr lang="it-IT" sz="1600" dirty="0"/>
              <a:t>- Filtri disponibili: Provenienza, sesso, età</a:t>
            </a:r>
          </a:p>
          <a:p>
            <a:r>
              <a:rPr lang="it-IT" sz="1600" dirty="0"/>
              <a:t>- 150 caratteri disponibili (restanti 10 per firma editore)</a:t>
            </a:r>
          </a:p>
          <a:p>
            <a:r>
              <a:rPr lang="it-IT" sz="1600" dirty="0"/>
              <a:t>- Tempi tecnici pianificazione invio: 3 gg lavorativi</a:t>
            </a:r>
          </a:p>
          <a:p>
            <a:r>
              <a:rPr lang="it-IT" sz="1600" dirty="0"/>
              <a:t>- Database dinamici in costante aggiornamento</a:t>
            </a:r>
          </a:p>
          <a:p>
            <a:r>
              <a:rPr lang="it-IT" sz="1600" dirty="0"/>
              <a:t>- Possibilità di effettuare Campagne Interattive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9552" y="1052736"/>
            <a:ext cx="79776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/>
              <a:t>L’utilizzo dei database sms è una modalità di </a:t>
            </a:r>
            <a:r>
              <a:rPr lang="it-IT" sz="1500" dirty="0" err="1"/>
              <a:t>direct</a:t>
            </a:r>
            <a:r>
              <a:rPr lang="it-IT" sz="1500" dirty="0"/>
              <a:t> marketing in forte crescita perché permette di contattare </a:t>
            </a:r>
            <a:r>
              <a:rPr lang="it-IT" sz="1500" dirty="0" smtClean="0"/>
              <a:t>un bacino </a:t>
            </a:r>
            <a:r>
              <a:rPr lang="it-IT" sz="1500" dirty="0"/>
              <a:t>di potenziali clienti non ancora fidelizzati.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7504" y="4573577"/>
            <a:ext cx="87129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dirty="0" smtClean="0"/>
              <a:t>RESULTSADV </a:t>
            </a:r>
            <a:r>
              <a:rPr lang="it-IT" sz="1500" dirty="0"/>
              <a:t>mette a disposizione un database complessivo di 9 milioni di contatti cellulari in Italia filtrabili per:</a:t>
            </a:r>
          </a:p>
          <a:p>
            <a:r>
              <a:rPr lang="it-IT" sz="1500" dirty="0"/>
              <a:t>1. Provenienza (Città, Provincia, CAP)</a:t>
            </a:r>
          </a:p>
          <a:p>
            <a:r>
              <a:rPr lang="it-IT" sz="1500" dirty="0"/>
              <a:t>2. Sesso</a:t>
            </a:r>
          </a:p>
          <a:p>
            <a:r>
              <a:rPr lang="it-IT" sz="1500" dirty="0"/>
              <a:t>3. Fascia d’età</a:t>
            </a:r>
          </a:p>
        </p:txBody>
      </p:sp>
      <p:pic>
        <p:nvPicPr>
          <p:cNvPr id="11" name="Immagine 10" descr="400dpiLogoTotal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5337634"/>
            <a:ext cx="3276872" cy="19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0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54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Database SMS – Tipologie di Campagne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5536" y="941819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In tutto disponiamo di 14 milioni di contatti, abbiamo selezionato però un mix di database </a:t>
            </a:r>
            <a:r>
              <a:rPr lang="it-IT" sz="1600" dirty="0" smtClean="0"/>
              <a:t>maggiormente performanti </a:t>
            </a:r>
            <a:r>
              <a:rPr lang="it-IT" sz="1600" dirty="0"/>
              <a:t>rispetto ai restanti per cui, salvo richiesta esplicita del cliente, lavoriamo con un </a:t>
            </a:r>
            <a:r>
              <a:rPr lang="it-IT" sz="1600" dirty="0" err="1"/>
              <a:t>db</a:t>
            </a:r>
            <a:r>
              <a:rPr lang="it-IT" sz="1600" dirty="0"/>
              <a:t> complessivo </a:t>
            </a:r>
            <a:r>
              <a:rPr lang="it-IT" sz="1600" dirty="0" smtClean="0"/>
              <a:t>di </a:t>
            </a:r>
            <a:r>
              <a:rPr lang="it-IT" sz="1600" b="1" dirty="0" smtClean="0"/>
              <a:t>9,5 </a:t>
            </a:r>
            <a:r>
              <a:rPr lang="it-IT" sz="1600" b="1" dirty="0"/>
              <a:t>milioni di contatti </a:t>
            </a:r>
            <a:r>
              <a:rPr lang="it-IT" sz="1600" dirty="0"/>
              <a:t>per dare il massimo ritorno al cliente!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997586" cy="9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5" y="188640"/>
            <a:ext cx="873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2457"/>
            <a:ext cx="1296144" cy="103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7"/>
            <a:ext cx="616675" cy="8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38" y="4581127"/>
            <a:ext cx="616675" cy="8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ccia a destra 14"/>
          <p:cNvSpPr/>
          <p:nvPr/>
        </p:nvSpPr>
        <p:spPr>
          <a:xfrm>
            <a:off x="1286982" y="4941168"/>
            <a:ext cx="360040" cy="17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sp>
        <p:nvSpPr>
          <p:cNvPr id="24" name="Rettangolo arrotondato 23"/>
          <p:cNvSpPr/>
          <p:nvPr/>
        </p:nvSpPr>
        <p:spPr>
          <a:xfrm>
            <a:off x="3275856" y="1966411"/>
            <a:ext cx="5544616" cy="1030541"/>
          </a:xfrm>
          <a:prstGeom prst="round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3419872" y="211427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Campagne Standard (sia mittente standard che personalizzato)</a:t>
            </a:r>
          </a:p>
          <a:p>
            <a:r>
              <a:rPr lang="it-IT" sz="1400" b="1" dirty="0"/>
              <a:t>- </a:t>
            </a:r>
            <a:r>
              <a:rPr lang="it-IT" sz="1400" dirty="0"/>
              <a:t>Bacino disponibile: 9,5 milioni di contatti - Invio minimo: 3.000 sms</a:t>
            </a:r>
          </a:p>
          <a:p>
            <a:r>
              <a:rPr lang="it-IT" sz="1400" dirty="0"/>
              <a:t>- Info: Campagna con semplice testo di 150 caratteri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3275856" y="3212976"/>
            <a:ext cx="5544616" cy="1030541"/>
          </a:xfrm>
          <a:prstGeom prst="round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3419872" y="3360837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Campagne Interattive (solo mittente standard)</a:t>
            </a:r>
          </a:p>
          <a:p>
            <a:r>
              <a:rPr lang="it-IT" sz="1400" b="1" dirty="0"/>
              <a:t>- </a:t>
            </a:r>
            <a:r>
              <a:rPr lang="it-IT" sz="1400" dirty="0"/>
              <a:t>Bacino disponibile: 5,4 milioni di contatti - Invio minimo: 10.000 sms</a:t>
            </a:r>
          </a:p>
          <a:p>
            <a:r>
              <a:rPr lang="it-IT" sz="1400" dirty="0"/>
              <a:t>- Info: Campagna di 150 caratteri con ricezione della risposta dell’utente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3275856" y="4486691"/>
            <a:ext cx="5544616" cy="1030541"/>
          </a:xfrm>
          <a:prstGeom prst="round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3419872" y="4634552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Campagne con Landing Page (sia mittente standard che personalizzato)</a:t>
            </a:r>
          </a:p>
          <a:p>
            <a:r>
              <a:rPr lang="it-IT" sz="1400" b="1" dirty="0"/>
              <a:t>- </a:t>
            </a:r>
            <a:r>
              <a:rPr lang="it-IT" sz="1400" dirty="0"/>
              <a:t>Bacino disponibile: 9,5 milioni di contatti - Invio minimo: 3.000 sms</a:t>
            </a:r>
          </a:p>
          <a:p>
            <a:r>
              <a:rPr lang="it-IT" sz="1400" dirty="0"/>
              <a:t>- Info: Campagna di 150 caratteri con link a </a:t>
            </a:r>
            <a:r>
              <a:rPr lang="it-IT" sz="1400" dirty="0" smtClean="0"/>
              <a:t>Landing </a:t>
            </a:r>
            <a:r>
              <a:rPr lang="it-IT" sz="1400" dirty="0"/>
              <a:t>page esterna</a:t>
            </a:r>
          </a:p>
        </p:txBody>
      </p:sp>
      <p:pic>
        <p:nvPicPr>
          <p:cNvPr id="20" name="Immagine 19" descr="400dpiLogoTotalWhi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5337634"/>
            <a:ext cx="3276872" cy="1979393"/>
          </a:xfrm>
          <a:prstGeom prst="rect">
            <a:avLst/>
          </a:prstGeom>
        </p:spPr>
      </p:pic>
      <p:sp>
        <p:nvSpPr>
          <p:cNvPr id="21" name="Segnaposto contenuto 2"/>
          <p:cNvSpPr txBox="1">
            <a:spLocks/>
          </p:cNvSpPr>
          <p:nvPr/>
        </p:nvSpPr>
        <p:spPr>
          <a:xfrm>
            <a:off x="251520" y="6000301"/>
            <a:ext cx="5328592" cy="61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smtClean="0"/>
              <a:t>RESULTSADV S.r.l. P.zza G da Fabriano, 15  00196 Roma  info@RESULTSadv.com  -  M: </a:t>
            </a:r>
            <a:r>
              <a:rPr lang="en-US" sz="1600" smtClean="0">
                <a:solidFill>
                  <a:srgbClr val="404040"/>
                </a:solidFill>
                <a:latin typeface="Calibri" charset="0"/>
                <a:cs typeface="Calibri" charset="0"/>
                <a:sym typeface="Calibri" charset="0"/>
              </a:rPr>
              <a:t> </a:t>
            </a:r>
            <a:r>
              <a:rPr lang="en-US" sz="160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+39 333.300.800.6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4230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54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Database SMS – Campagne Interattive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5" y="188640"/>
            <a:ext cx="873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tangolo arrotondato 27"/>
          <p:cNvSpPr/>
          <p:nvPr/>
        </p:nvSpPr>
        <p:spPr>
          <a:xfrm>
            <a:off x="3275856" y="1268759"/>
            <a:ext cx="5544616" cy="4248473"/>
          </a:xfrm>
          <a:prstGeom prst="round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491880" y="1556792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dirty="0"/>
              <a:t>Le Campagne Interattive</a:t>
            </a:r>
          </a:p>
          <a:p>
            <a:r>
              <a:rPr lang="it-IT" sz="1500" dirty="0"/>
              <a:t>Nella modalità di campagne a sms non personalizzato </a:t>
            </a:r>
            <a:r>
              <a:rPr lang="it-IT" sz="1500" dirty="0" smtClean="0"/>
              <a:t>è possibile </a:t>
            </a:r>
            <a:r>
              <a:rPr lang="it-IT" sz="1500" b="1" dirty="0"/>
              <a:t>gestire le risposte del cliente</a:t>
            </a:r>
            <a:r>
              <a:rPr lang="it-IT" sz="1500" b="1" dirty="0" smtClean="0"/>
              <a:t>.</a:t>
            </a:r>
            <a:br>
              <a:rPr lang="it-IT" sz="1500" b="1" dirty="0" smtClean="0"/>
            </a:br>
            <a:endParaRPr lang="it-IT" sz="1500" b="1" dirty="0" smtClean="0"/>
          </a:p>
          <a:p>
            <a:r>
              <a:rPr lang="it-IT" sz="1500" dirty="0" smtClean="0"/>
              <a:t>Questo </a:t>
            </a:r>
            <a:r>
              <a:rPr lang="it-IT" sz="1500" dirty="0"/>
              <a:t>permette di aumentare la </a:t>
            </a:r>
            <a:r>
              <a:rPr lang="it-IT" sz="1500" dirty="0" err="1"/>
              <a:t>redemption</a:t>
            </a:r>
            <a:r>
              <a:rPr lang="it-IT" sz="1500" dirty="0"/>
              <a:t> e di </a:t>
            </a:r>
            <a:r>
              <a:rPr lang="it-IT" sz="1500" dirty="0" smtClean="0"/>
              <a:t>avere da </a:t>
            </a:r>
            <a:r>
              <a:rPr lang="it-IT" sz="1500" dirty="0"/>
              <a:t>subito un contatto diretto con i clienti interessati</a:t>
            </a:r>
            <a:r>
              <a:rPr lang="it-IT" sz="1500" dirty="0" smtClean="0"/>
              <a:t>.</a:t>
            </a:r>
          </a:p>
          <a:p>
            <a:endParaRPr lang="it-IT" sz="1500" dirty="0"/>
          </a:p>
          <a:p>
            <a:r>
              <a:rPr lang="it-IT" sz="1500" dirty="0"/>
              <a:t>Ad esempio è possibile scrivere un sms del tipo:</a:t>
            </a:r>
          </a:p>
          <a:p>
            <a:r>
              <a:rPr lang="it-IT" sz="1500" dirty="0"/>
              <a:t>“Rispondi OK se vuoi essere ricontattato</a:t>
            </a:r>
            <a:r>
              <a:rPr lang="it-IT" sz="1500" dirty="0" smtClean="0"/>
              <a:t>”</a:t>
            </a:r>
          </a:p>
          <a:p>
            <a:endParaRPr lang="it-IT" sz="1500" dirty="0"/>
          </a:p>
          <a:p>
            <a:r>
              <a:rPr lang="it-IT" sz="1500" dirty="0"/>
              <a:t>Il cliente avrà l’autorizzazione a contattare</a:t>
            </a:r>
          </a:p>
          <a:p>
            <a:r>
              <a:rPr lang="it-IT" sz="1500" dirty="0"/>
              <a:t>telefonicamente una volta i nominativi ricevuti e </a:t>
            </a:r>
            <a:r>
              <a:rPr lang="it-IT" sz="1500" dirty="0" smtClean="0"/>
              <a:t>di conseguenza </a:t>
            </a:r>
            <a:r>
              <a:rPr lang="it-IT" sz="1500" dirty="0"/>
              <a:t>gestire in modo molto diretto l’esito </a:t>
            </a:r>
            <a:r>
              <a:rPr lang="it-IT" sz="1500" dirty="0" smtClean="0"/>
              <a:t>della campagna</a:t>
            </a:r>
            <a:r>
              <a:rPr lang="it-IT" sz="1500" dirty="0"/>
              <a:t>.</a:t>
            </a:r>
          </a:p>
          <a:p>
            <a:endParaRPr lang="it-IT" sz="1500" b="1" dirty="0" smtClean="0"/>
          </a:p>
          <a:p>
            <a:r>
              <a:rPr lang="it-IT" sz="1500" b="1" dirty="0" smtClean="0"/>
              <a:t>Numeriche </a:t>
            </a:r>
            <a:r>
              <a:rPr lang="it-IT" sz="1500" b="1" dirty="0"/>
              <a:t>Disponibili: </a:t>
            </a:r>
            <a:r>
              <a:rPr lang="it-IT" sz="1500" dirty="0"/>
              <a:t>5,4 milioni di Cellulari in Italia</a:t>
            </a:r>
          </a:p>
          <a:p>
            <a:r>
              <a:rPr lang="it-IT" sz="1500" b="1" dirty="0"/>
              <a:t>Invio Minimo: </a:t>
            </a:r>
            <a:r>
              <a:rPr lang="it-IT" sz="1500" dirty="0"/>
              <a:t>10.000 sms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4" b="-222"/>
          <a:stretch/>
        </p:blipFill>
        <p:spPr bwMode="auto">
          <a:xfrm>
            <a:off x="179512" y="1872000"/>
            <a:ext cx="2906858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400dpiLogoTotal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5337634"/>
            <a:ext cx="3276872" cy="1979393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251520" y="6000301"/>
            <a:ext cx="5328592" cy="61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smtClean="0"/>
              <a:t>RESULTSADV S.r.l. P.zza G da Fabriano, 15  00196 Roma  info@RESULTSadv.com  -  M: </a:t>
            </a:r>
            <a:r>
              <a:rPr lang="en-US" sz="1600" smtClean="0">
                <a:solidFill>
                  <a:srgbClr val="404040"/>
                </a:solidFill>
                <a:latin typeface="Calibri" charset="0"/>
                <a:cs typeface="Calibri" charset="0"/>
                <a:sym typeface="Calibri" charset="0"/>
              </a:rPr>
              <a:t> </a:t>
            </a:r>
            <a:r>
              <a:rPr lang="en-US" sz="160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+39 333.300.800.6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</p:txBody>
      </p:sp>
      <p:pic>
        <p:nvPicPr>
          <p:cNvPr id="8" name="Immagine 7" descr="400dpi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48046"/>
            <a:ext cx="3312368" cy="20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0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54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Database </a:t>
            </a:r>
            <a:r>
              <a:rPr lang="it-IT" sz="2800" b="1" dirty="0"/>
              <a:t>SMS – Campagne con Landing Page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5" y="188640"/>
            <a:ext cx="873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tangolo arrotondato 27"/>
          <p:cNvSpPr/>
          <p:nvPr/>
        </p:nvSpPr>
        <p:spPr>
          <a:xfrm>
            <a:off x="3275856" y="1268759"/>
            <a:ext cx="5544616" cy="4248473"/>
          </a:xfrm>
          <a:prstGeom prst="round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491880" y="1556792"/>
            <a:ext cx="532859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Le Campagne con Landing </a:t>
            </a:r>
            <a:r>
              <a:rPr lang="it-IT" sz="1600" b="1" dirty="0" smtClean="0"/>
              <a:t>Page</a:t>
            </a:r>
          </a:p>
          <a:p>
            <a:endParaRPr lang="it-IT" sz="1600" b="1" dirty="0"/>
          </a:p>
          <a:p>
            <a:r>
              <a:rPr lang="it-IT" sz="1500" dirty="0"/>
              <a:t>All’interno dell’ sms è possibile inserire sia un link al </a:t>
            </a:r>
            <a:r>
              <a:rPr lang="it-IT" sz="1500" dirty="0" smtClean="0"/>
              <a:t>sito o </a:t>
            </a:r>
            <a:r>
              <a:rPr lang="it-IT" sz="1500" dirty="0"/>
              <a:t>uno Short Link e collegare quindi il testo a una </a:t>
            </a:r>
            <a:r>
              <a:rPr lang="it-IT" sz="1500" dirty="0" smtClean="0"/>
              <a:t>Landing page </a:t>
            </a:r>
            <a:r>
              <a:rPr lang="it-IT" sz="1500" dirty="0"/>
              <a:t>dedicata.</a:t>
            </a:r>
          </a:p>
          <a:p>
            <a:endParaRPr lang="it-IT" sz="1500" dirty="0" smtClean="0"/>
          </a:p>
          <a:p>
            <a:r>
              <a:rPr lang="it-IT" sz="1500" dirty="0" smtClean="0"/>
              <a:t>Questa </a:t>
            </a:r>
            <a:r>
              <a:rPr lang="it-IT" sz="1500" dirty="0"/>
              <a:t>ad esempio può essere un </a:t>
            </a:r>
            <a:r>
              <a:rPr lang="it-IT" sz="1500" dirty="0" err="1"/>
              <a:t>form</a:t>
            </a:r>
            <a:r>
              <a:rPr lang="it-IT" sz="1500" dirty="0"/>
              <a:t> di </a:t>
            </a:r>
            <a:r>
              <a:rPr lang="it-IT" sz="1500" dirty="0" smtClean="0"/>
              <a:t>compilazione o </a:t>
            </a:r>
            <a:r>
              <a:rPr lang="it-IT" sz="1500" dirty="0"/>
              <a:t>una pagina con maggiori informazioni </a:t>
            </a:r>
            <a:r>
              <a:rPr lang="it-IT" sz="1500" dirty="0" smtClean="0"/>
              <a:t>grafiche dell’offerta.</a:t>
            </a:r>
          </a:p>
          <a:p>
            <a:endParaRPr lang="it-IT" sz="1500" dirty="0"/>
          </a:p>
          <a:p>
            <a:r>
              <a:rPr lang="it-IT" sz="1500" dirty="0"/>
              <a:t>E’ una modalità che prevede più </a:t>
            </a:r>
            <a:r>
              <a:rPr lang="it-IT" sz="1500" dirty="0" err="1"/>
              <a:t>step</a:t>
            </a:r>
            <a:r>
              <a:rPr lang="it-IT" sz="1500" dirty="0"/>
              <a:t> per </a:t>
            </a:r>
            <a:r>
              <a:rPr lang="it-IT" sz="1500" dirty="0" smtClean="0"/>
              <a:t>l’acquisizione del </a:t>
            </a:r>
            <a:r>
              <a:rPr lang="it-IT" sz="1500" dirty="0"/>
              <a:t>contatto ed è normalmente usata per i clienti </a:t>
            </a:r>
            <a:r>
              <a:rPr lang="it-IT" sz="1500" dirty="0" smtClean="0"/>
              <a:t>che hanno </a:t>
            </a:r>
            <a:r>
              <a:rPr lang="it-IT" sz="1500" dirty="0"/>
              <a:t>necessità della registrazione via web</a:t>
            </a:r>
            <a:r>
              <a:rPr lang="it-IT" sz="1500" dirty="0" smtClean="0"/>
              <a:t>.</a:t>
            </a:r>
          </a:p>
          <a:p>
            <a:endParaRPr lang="it-IT" sz="1500" dirty="0"/>
          </a:p>
          <a:p>
            <a:r>
              <a:rPr lang="it-IT" sz="1500" b="1" dirty="0"/>
              <a:t>Numeriche Disponibili: </a:t>
            </a:r>
            <a:r>
              <a:rPr lang="it-IT" sz="1500" dirty="0"/>
              <a:t>9,5 milioni di Cellulari in </a:t>
            </a:r>
            <a:r>
              <a:rPr lang="it-IT" sz="1500" dirty="0" smtClean="0"/>
              <a:t>Italia</a:t>
            </a:r>
          </a:p>
          <a:p>
            <a:endParaRPr lang="it-IT" sz="1500" dirty="0"/>
          </a:p>
          <a:p>
            <a:r>
              <a:rPr lang="it-IT" sz="1500" b="1" dirty="0"/>
              <a:t>Invio Minimo: </a:t>
            </a:r>
            <a:r>
              <a:rPr lang="it-IT" sz="1500" dirty="0"/>
              <a:t>3.000 sms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980762" cy="163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70" y="2492896"/>
            <a:ext cx="980762" cy="163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ccia a destra 13"/>
          <p:cNvSpPr/>
          <p:nvPr/>
        </p:nvSpPr>
        <p:spPr>
          <a:xfrm>
            <a:off x="1441380" y="3140968"/>
            <a:ext cx="572609" cy="283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u="sng"/>
          </a:p>
        </p:txBody>
      </p:sp>
      <p:pic>
        <p:nvPicPr>
          <p:cNvPr id="15" name="Immagine 14" descr="400dpiLogoTotal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5337634"/>
            <a:ext cx="3276872" cy="1979393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251520" y="6000301"/>
            <a:ext cx="5328592" cy="61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smtClean="0"/>
              <a:t>RESULTSADV S.r.l. P.zza G da Fabriano, 15  00196 Roma  info@RESULTSadv.com  -  M: </a:t>
            </a:r>
            <a:r>
              <a:rPr lang="en-US" sz="1600" smtClean="0">
                <a:solidFill>
                  <a:srgbClr val="404040"/>
                </a:solidFill>
                <a:latin typeface="Calibri" charset="0"/>
                <a:cs typeface="Calibri" charset="0"/>
                <a:sym typeface="Calibri" charset="0"/>
              </a:rPr>
              <a:t> </a:t>
            </a:r>
            <a:r>
              <a:rPr lang="en-US" sz="160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+39 333.300.800.6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5942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54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5536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Database </a:t>
            </a:r>
            <a:r>
              <a:rPr lang="it-IT" sz="2800" b="1" dirty="0"/>
              <a:t>SMS – Esempi di </a:t>
            </a:r>
            <a:r>
              <a:rPr lang="it-IT" sz="2800" b="1" dirty="0" err="1"/>
              <a:t>Redemption</a:t>
            </a:r>
            <a:endParaRPr lang="it-IT" sz="28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45" y="188640"/>
            <a:ext cx="8732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ttangolo arrotondato 27"/>
          <p:cNvSpPr/>
          <p:nvPr/>
        </p:nvSpPr>
        <p:spPr>
          <a:xfrm>
            <a:off x="3275856" y="1268759"/>
            <a:ext cx="5544616" cy="4248473"/>
          </a:xfrm>
          <a:prstGeom prst="round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522343" y="1484784"/>
            <a:ext cx="55141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La </a:t>
            </a:r>
            <a:r>
              <a:rPr lang="it-IT" b="1" dirty="0" err="1" smtClean="0"/>
              <a:t>redemption</a:t>
            </a:r>
            <a:endParaRPr lang="it-IT" b="1" dirty="0" smtClean="0"/>
          </a:p>
          <a:p>
            <a:endParaRPr lang="it-IT" b="1" dirty="0"/>
          </a:p>
          <a:p>
            <a:r>
              <a:rPr lang="it-IT" sz="1600" dirty="0"/>
              <a:t>Portiamo alcuni esempi di </a:t>
            </a:r>
            <a:r>
              <a:rPr lang="it-IT" sz="1600" dirty="0" err="1"/>
              <a:t>redemption</a:t>
            </a:r>
            <a:r>
              <a:rPr lang="it-IT" sz="1600" dirty="0"/>
              <a:t> delle campagne interattive dove per noi </a:t>
            </a:r>
            <a:r>
              <a:rPr lang="it-IT" sz="1600" dirty="0" smtClean="0"/>
              <a:t>è più </a:t>
            </a:r>
            <a:r>
              <a:rPr lang="it-IT" sz="1600" dirty="0"/>
              <a:t>facile misurare il ritorno per il cliente sulla base delle risposte ricevute</a:t>
            </a:r>
            <a:r>
              <a:rPr lang="it-IT" sz="1600" dirty="0" smtClean="0"/>
              <a:t>: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Concessionario </a:t>
            </a:r>
            <a:r>
              <a:rPr lang="it-IT" sz="1600" dirty="0"/>
              <a:t>-&gt; 20.000 sms – 180 risposte </a:t>
            </a:r>
            <a:r>
              <a:rPr lang="it-IT" sz="1600" dirty="0" smtClean="0"/>
              <a:t>positive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 smtClean="0"/>
              <a:t>Calvizia</a:t>
            </a:r>
            <a:r>
              <a:rPr lang="it-IT" sz="1600" dirty="0" smtClean="0"/>
              <a:t>-</a:t>
            </a:r>
            <a:r>
              <a:rPr lang="it-IT" sz="1600" dirty="0"/>
              <a:t>&gt; 20.000 sms – 67 risposte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Hotel </a:t>
            </a:r>
            <a:r>
              <a:rPr lang="it-IT" sz="1600" dirty="0" err="1"/>
              <a:t>Resort</a:t>
            </a:r>
            <a:r>
              <a:rPr lang="it-IT" sz="1600" dirty="0"/>
              <a:t> -&gt; 20.000 sms – 108 risposte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Corsi </a:t>
            </a:r>
            <a:r>
              <a:rPr lang="it-IT" sz="1600" dirty="0"/>
              <a:t>di Inglese -&gt; 20.000 sms – 132 risposte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Network </a:t>
            </a:r>
            <a:r>
              <a:rPr lang="it-IT" sz="1600" dirty="0"/>
              <a:t>Marketing -&gt; 30.000 sms – 320 risposte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Tema </a:t>
            </a:r>
            <a:r>
              <a:rPr lang="it-IT" sz="1600" dirty="0"/>
              <a:t>Bellezza -&gt; 20.000 sms -&gt; 284 risposte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Offerta </a:t>
            </a:r>
            <a:r>
              <a:rPr lang="it-IT" sz="1600" dirty="0"/>
              <a:t>di lavoro -&gt; 10.000 sms -&gt; 404 risposte </a:t>
            </a:r>
            <a:r>
              <a:rPr lang="it-IT" sz="1600" dirty="0" smtClean="0"/>
              <a:t>positive</a:t>
            </a:r>
          </a:p>
          <a:p>
            <a:endParaRPr lang="it-IT" sz="1600" dirty="0"/>
          </a:p>
          <a:p>
            <a:r>
              <a:rPr lang="it-IT" dirty="0"/>
              <a:t>E tu cosa aspetti a provare?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" y="1052736"/>
            <a:ext cx="309101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 descr="400dpiLogoTotal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5337634"/>
            <a:ext cx="3276872" cy="1979393"/>
          </a:xfrm>
          <a:prstGeom prst="rect">
            <a:avLst/>
          </a:prstGeom>
        </p:spPr>
      </p:pic>
      <p:sp>
        <p:nvSpPr>
          <p:cNvPr id="13" name="Segnaposto contenuto 2"/>
          <p:cNvSpPr txBox="1">
            <a:spLocks/>
          </p:cNvSpPr>
          <p:nvPr/>
        </p:nvSpPr>
        <p:spPr>
          <a:xfrm>
            <a:off x="251520" y="6000301"/>
            <a:ext cx="5328592" cy="61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600" smtClean="0"/>
              <a:t>RESULTSADV S.r.l. P.zza G da Fabriano, 15  00196 Roma  info@RESULTSadv.com  -  M: </a:t>
            </a:r>
            <a:r>
              <a:rPr lang="en-US" sz="1600" smtClean="0">
                <a:solidFill>
                  <a:srgbClr val="404040"/>
                </a:solidFill>
                <a:latin typeface="Calibri" charset="0"/>
                <a:cs typeface="Calibri" charset="0"/>
                <a:sym typeface="Calibri" charset="0"/>
              </a:rPr>
              <a:t> </a:t>
            </a:r>
            <a:r>
              <a:rPr lang="en-US" sz="1600" smtClean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+39 333.300.800.6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8464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899592" y="1412776"/>
            <a:ext cx="23866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3200" dirty="0">
                <a:solidFill>
                  <a:schemeClr val="bg1"/>
                </a:solidFill>
                <a:latin typeface="Calibri Bold" charset="0"/>
                <a:cs typeface="Calibri Bold" charset="0"/>
                <a:sym typeface="Calibri Bold" charset="0"/>
              </a:rPr>
              <a:t>C O N T A T T I</a:t>
            </a:r>
          </a:p>
        </p:txBody>
      </p:sp>
      <p:sp>
        <p:nvSpPr>
          <p:cNvPr id="6" name="Rectangle 9"/>
          <p:cNvSpPr>
            <a:spLocks/>
          </p:cNvSpPr>
          <p:nvPr/>
        </p:nvSpPr>
        <p:spPr bwMode="auto">
          <a:xfrm>
            <a:off x="395536" y="2204864"/>
            <a:ext cx="3911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/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@: </a:t>
            </a:r>
            <a:r>
              <a:rPr lang="en-US" sz="2400" dirty="0">
                <a:solidFill>
                  <a:srgbClr val="FFFFFF"/>
                </a:solidFill>
              </a:rPr>
              <a:t>info@resultsadv.it</a:t>
            </a:r>
          </a:p>
          <a:p>
            <a:pPr marL="39688"/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M: +39 333.300.800.6</a:t>
            </a:r>
          </a:p>
          <a:p>
            <a:pPr marL="39688"/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</a:rPr>
              <a:t>M: +39 377.543.276.0</a:t>
            </a:r>
          </a:p>
          <a:p>
            <a:pPr marL="39688"/>
            <a:r>
              <a:rPr lang="en-US" sz="2800" dirty="0">
                <a:solidFill>
                  <a:srgbClr val="404040"/>
                </a:solidFill>
                <a:latin typeface="Calibri" charset="0"/>
                <a:cs typeface="Calibri" charset="0"/>
                <a:sym typeface="Helvetica" charset="0"/>
              </a:rPr>
              <a:t/>
            </a:r>
            <a:br>
              <a:rPr lang="en-US" sz="2800" dirty="0">
                <a:solidFill>
                  <a:srgbClr val="404040"/>
                </a:solidFill>
                <a:latin typeface="Calibri" charset="0"/>
                <a:cs typeface="Calibri" charset="0"/>
                <a:sym typeface="Helvetica" charset="0"/>
              </a:rPr>
            </a:br>
            <a:endParaRPr lang="en-US" sz="2400" i="1" dirty="0">
              <a:solidFill>
                <a:schemeClr val="tx1"/>
              </a:solidFill>
              <a:latin typeface="Helvetica" charset="0"/>
              <a:sym typeface="Helvetica" charset="0"/>
            </a:endParaRP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422903" y="2780928"/>
            <a:ext cx="378905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/>
            <a:endParaRPr lang="en-US" sz="2400" dirty="0">
              <a:solidFill>
                <a:srgbClr val="FFFFFF"/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39688"/>
            <a:endParaRPr lang="en-US" sz="2400" dirty="0">
              <a:solidFill>
                <a:srgbClr val="FFFFFF"/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39688"/>
            <a:r>
              <a:rPr lang="en-US" sz="2400" dirty="0" err="1">
                <a:solidFill>
                  <a:srgbClr val="FFFFFF"/>
                </a:solidFill>
                <a:latin typeface="Calibri Bold" charset="0"/>
                <a:cs typeface="Calibri Bold" charset="0"/>
                <a:sym typeface="Calibri Bold" charset="0"/>
              </a:rPr>
              <a:t>Greengo</a:t>
            </a:r>
            <a:r>
              <a:rPr lang="en-US" sz="2400" dirty="0">
                <a:solidFill>
                  <a:srgbClr val="FFFFFF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Calibri Bold" charset="0"/>
                <a:cs typeface="Calibri Bold" charset="0"/>
                <a:sym typeface="Calibri Bold" charset="0"/>
              </a:rPr>
              <a:t>Srl</a:t>
            </a:r>
            <a:endParaRPr lang="en-US" sz="2400" dirty="0">
              <a:solidFill>
                <a:srgbClr val="FFFFFF"/>
              </a:solidFill>
              <a:latin typeface="Calibri Bold" charset="0"/>
              <a:cs typeface="Calibri Bold" charset="0"/>
              <a:sym typeface="Calibri Bold" charset="0"/>
            </a:endParaRPr>
          </a:p>
          <a:p>
            <a:pPr marL="39688"/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Piazza Gentile da </a:t>
            </a:r>
            <a:r>
              <a:rPr lang="en-US" sz="2400" dirty="0" err="1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Fabriano</a:t>
            </a:r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, 15</a:t>
            </a:r>
          </a:p>
          <a:p>
            <a:pPr marL="39688"/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00196 Roma</a:t>
            </a:r>
          </a:p>
          <a:p>
            <a:pPr marL="39688"/>
            <a:r>
              <a:rPr lang="en-US" sz="2400" dirty="0">
                <a:solidFill>
                  <a:srgbClr val="FFFFFF"/>
                </a:solidFill>
                <a:latin typeface="Calibri Bold" charset="0"/>
                <a:cs typeface="Calibri Bold" charset="0"/>
                <a:sym typeface="Calibri Bold" charset="0"/>
              </a:rPr>
              <a:t>P</a:t>
            </a:r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: +39 377.543.276.2</a:t>
            </a:r>
          </a:p>
          <a:p>
            <a:pPr marL="39688"/>
            <a:r>
              <a:rPr lang="en-US" sz="2400" dirty="0">
                <a:solidFill>
                  <a:srgbClr val="FFFFFF"/>
                </a:solidFill>
                <a:latin typeface="Calibri Bold" charset="0"/>
                <a:cs typeface="Calibri Bold" charset="0"/>
                <a:sym typeface="Calibri Bold" charset="0"/>
              </a:rPr>
              <a:t>F</a:t>
            </a:r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: +39 178.224.097.2</a:t>
            </a:r>
          </a:p>
          <a:p>
            <a:pPr marL="39688"/>
            <a:r>
              <a:rPr lang="en-US" sz="2400" dirty="0">
                <a:solidFill>
                  <a:srgbClr val="FFFFFF"/>
                </a:solidFill>
                <a:latin typeface="Calibri Bold" charset="0"/>
                <a:cs typeface="Calibri Bold" charset="0"/>
                <a:sym typeface="Calibri Bold" charset="0"/>
              </a:rPr>
              <a:t>W</a:t>
            </a:r>
            <a:r>
              <a:rPr lang="en-US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: www.resultsadv.it</a:t>
            </a:r>
          </a:p>
          <a:p>
            <a:pPr marL="39688"/>
            <a:endParaRPr lang="en-US" sz="2400" u="sng" dirty="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39688"/>
            <a:r>
              <a:rPr lang="it-IT" sz="2400" dirty="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t>Partita IVA: </a:t>
            </a:r>
            <a:r>
              <a:rPr lang="it-IT" sz="2400" dirty="0">
                <a:solidFill>
                  <a:srgbClr val="FFFFFF"/>
                </a:solidFill>
                <a:latin typeface="Calibri" charset="0"/>
                <a:cs typeface="Calibri" charset="0"/>
              </a:rPr>
              <a:t>IT10170191000</a:t>
            </a:r>
            <a:endParaRPr lang="en-US" sz="2400" dirty="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8" name="Immagine 1" descr="400dp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7047" y="650815"/>
            <a:ext cx="9128412" cy="55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40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625</Words>
  <Application>Microsoft Macintosh PowerPoint</Application>
  <PresentationFormat>Presentazione su schermo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di PowerPoint</vt:lpstr>
      <vt:lpstr>Database SMS – Caratteristiche Principali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</dc:creator>
  <cp:lastModifiedBy>Andrea</cp:lastModifiedBy>
  <cp:revision>12</cp:revision>
  <dcterms:created xsi:type="dcterms:W3CDTF">2014-11-11T14:38:33Z</dcterms:created>
  <dcterms:modified xsi:type="dcterms:W3CDTF">2015-10-05T08:25:03Z</dcterms:modified>
</cp:coreProperties>
</file>