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2" r:id="rId3"/>
    <p:sldId id="433" r:id="rId4"/>
    <p:sldId id="447" r:id="rId5"/>
    <p:sldId id="440" r:id="rId6"/>
    <p:sldId id="441" r:id="rId7"/>
    <p:sldId id="459" r:id="rId8"/>
    <p:sldId id="460" r:id="rId9"/>
    <p:sldId id="435" r:id="rId10"/>
    <p:sldId id="436" r:id="rId11"/>
    <p:sldId id="437" r:id="rId12"/>
    <p:sldId id="449" r:id="rId13"/>
    <p:sldId id="451" r:id="rId14"/>
    <p:sldId id="453" r:id="rId15"/>
    <p:sldId id="420" r:id="rId16"/>
    <p:sldId id="423" r:id="rId17"/>
    <p:sldId id="461" r:id="rId18"/>
    <p:sldId id="463" r:id="rId19"/>
    <p:sldId id="415" r:id="rId20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645">
          <p15:clr>
            <a:srgbClr val="A4A3A4"/>
          </p15:clr>
        </p15:guide>
        <p15:guide id="4" pos="3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83D"/>
    <a:srgbClr val="4BACC6"/>
    <a:srgbClr val="558ED5"/>
    <a:srgbClr val="00FFFF"/>
    <a:srgbClr val="B7DEE8"/>
    <a:srgbClr val="22A6C8"/>
    <a:srgbClr val="E94894"/>
    <a:srgbClr val="3AA5F0"/>
    <a:srgbClr val="5683B9"/>
    <a:srgbClr val="E6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2" autoAdjust="0"/>
    <p:restoredTop sz="95541" autoAdjust="0"/>
  </p:normalViewPr>
  <p:slideViewPr>
    <p:cSldViewPr snapToGrid="0">
      <p:cViewPr>
        <p:scale>
          <a:sx n="60" d="100"/>
          <a:sy n="60" d="100"/>
        </p:scale>
        <p:origin x="1032" y="1112"/>
      </p:cViewPr>
      <p:guideLst>
        <p:guide orient="horz" pos="2160"/>
        <p:guide pos="3840"/>
        <p:guide orient="horz" pos="3645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8114836160944"/>
          <c:y val="0.0214349128382135"/>
          <c:w val="0.804713586059475"/>
          <c:h val="0.755640278895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Foglio1!$B$3</c:f>
              <c:strCache>
                <c:ptCount val="1"/>
                <c:pt idx="0">
                  <c:v>Mln. €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ES_tradnl"/>
                      <a:t>€ </a:t>
                    </a:r>
                    <a:r>
                      <a:rPr lang="es-ES_tradnl" smtClean="0"/>
                      <a:t>4mio</a:t>
                    </a:r>
                    <a:endParaRPr lang="es-ES_tradnl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it-IT" dirty="0"/>
                      <a:t>€ </a:t>
                    </a:r>
                    <a:r>
                      <a:rPr lang="it-IT" dirty="0" smtClean="0"/>
                      <a:t>50mio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it-IT" dirty="0"/>
                      <a:t>€ </a:t>
                    </a:r>
                    <a:r>
                      <a:rPr lang="it-IT" dirty="0" smtClean="0"/>
                      <a:t>110mio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214776632302406"/>
                  <c:y val="0.00702493853178785"/>
                </c:manualLayout>
              </c:layout>
              <c:tx>
                <c:rich>
                  <a:bodyPr/>
                  <a:lstStyle/>
                  <a:p>
                    <a:r>
                      <a:rPr lang="pt-BR" dirty="0"/>
                      <a:t>€ </a:t>
                    </a:r>
                    <a:r>
                      <a:rPr lang="pt-BR" dirty="0" smtClean="0"/>
                      <a:t>234mio</a:t>
                    </a:r>
                    <a:endParaRPr lang="pt-B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€&quot;\ 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Foglio1!$C$2:$F$2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Foglio1!$C$3:$F$3</c:f>
              <c:numCache>
                <c:formatCode>0</c:formatCode>
                <c:ptCount val="4"/>
                <c:pt idx="0">
                  <c:v>4.0</c:v>
                </c:pt>
                <c:pt idx="1">
                  <c:v>50.0</c:v>
                </c:pt>
                <c:pt idx="2">
                  <c:v>110.0</c:v>
                </c:pt>
                <c:pt idx="3">
                  <c:v>234.0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7393968"/>
        <c:axId val="2147387472"/>
      </c:barChart>
      <c:catAx>
        <c:axId val="214739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7387472"/>
        <c:crosses val="autoZero"/>
        <c:auto val="1"/>
        <c:lblAlgn val="ctr"/>
        <c:lblOffset val="100"/>
        <c:noMultiLvlLbl val="0"/>
      </c:catAx>
      <c:valAx>
        <c:axId val="214738747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147393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aseline="0">
          <a:latin typeface="Calibri" panose="020F0502020204030204" pitchFamily="34" charset="0"/>
        </a:defRPr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2230C5D-E879-4F48-B83B-57AA220C4BC6}" type="datetimeFigureOut">
              <a:rPr lang="it-IT" smtClean="0"/>
              <a:t>20/04/16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A9AD034-2559-453E-805C-DBB51DB4977A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100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AD034-2559-453E-805C-DBB51DB4977A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2507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AD034-2559-453E-805C-DBB51DB4977A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0450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AD034-2559-453E-805C-DBB51DB4977A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15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AD034-2559-453E-805C-DBB51DB4977A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510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AD034-2559-453E-805C-DBB51DB4977A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839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AD034-2559-453E-805C-DBB51DB4977A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045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AD034-2559-453E-805C-DBB51DB4977A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045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AD034-2559-453E-805C-DBB51DB4977A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045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AD034-2559-453E-805C-DBB51DB4977A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045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AD034-2559-453E-805C-DBB51DB4977A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0450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AD034-2559-453E-805C-DBB51DB4977A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0450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AD034-2559-453E-805C-DBB51DB4977A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045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D896-DB9D-4EB4-8F1D-B7C1EDB804A3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604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82AA-830C-4698-B830-C11E4EAC0F6D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634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16C4-DD67-4F31-8422-ED262FCDA6DB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294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1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1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EC11-09D8-41AE-8E4F-6DB1DA601506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143288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934B-5276-4612-A47B-BD18035D25D5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060447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1" cy="1362075"/>
          </a:xfrm>
        </p:spPr>
        <p:txBody>
          <a:bodyPr anchor="t"/>
          <a:lstStyle>
            <a:lvl1pPr algn="l">
              <a:defRPr sz="5285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1" cy="1500186"/>
          </a:xfrm>
        </p:spPr>
        <p:txBody>
          <a:bodyPr anchor="b"/>
          <a:lstStyle>
            <a:lvl1pPr marL="0" indent="0">
              <a:buNone/>
              <a:defRPr sz="2710">
                <a:solidFill>
                  <a:schemeClr val="tx1">
                    <a:tint val="75000"/>
                  </a:schemeClr>
                </a:solidFill>
              </a:defRPr>
            </a:lvl1pPr>
            <a:lvl2pPr marL="608602" indent="0">
              <a:buNone/>
              <a:defRPr sz="2439">
                <a:solidFill>
                  <a:schemeClr val="tx1">
                    <a:tint val="75000"/>
                  </a:schemeClr>
                </a:solidFill>
              </a:defRPr>
            </a:lvl2pPr>
            <a:lvl3pPr marL="1217206" indent="0">
              <a:buNone/>
              <a:defRPr sz="2168">
                <a:solidFill>
                  <a:schemeClr val="tx1">
                    <a:tint val="75000"/>
                  </a:schemeClr>
                </a:solidFill>
              </a:defRPr>
            </a:lvl3pPr>
            <a:lvl4pPr marL="1825808" indent="0">
              <a:buNone/>
              <a:defRPr sz="1897">
                <a:solidFill>
                  <a:schemeClr val="tx1">
                    <a:tint val="75000"/>
                  </a:schemeClr>
                </a:solidFill>
              </a:defRPr>
            </a:lvl4pPr>
            <a:lvl5pPr marL="2434411" indent="0">
              <a:buNone/>
              <a:defRPr sz="1897">
                <a:solidFill>
                  <a:schemeClr val="tx1">
                    <a:tint val="75000"/>
                  </a:schemeClr>
                </a:solidFill>
              </a:defRPr>
            </a:lvl5pPr>
            <a:lvl6pPr marL="3043013" indent="0">
              <a:buNone/>
              <a:defRPr sz="1897">
                <a:solidFill>
                  <a:schemeClr val="tx1">
                    <a:tint val="75000"/>
                  </a:schemeClr>
                </a:solidFill>
              </a:defRPr>
            </a:lvl6pPr>
            <a:lvl7pPr marL="3651617" indent="0">
              <a:buNone/>
              <a:defRPr sz="1897">
                <a:solidFill>
                  <a:schemeClr val="tx1">
                    <a:tint val="75000"/>
                  </a:schemeClr>
                </a:solidFill>
              </a:defRPr>
            </a:lvl7pPr>
            <a:lvl8pPr marL="4260219" indent="0">
              <a:buNone/>
              <a:defRPr sz="1897">
                <a:solidFill>
                  <a:schemeClr val="tx1">
                    <a:tint val="75000"/>
                  </a:schemeClr>
                </a:solidFill>
              </a:defRPr>
            </a:lvl8pPr>
            <a:lvl9pPr marL="4868821" indent="0">
              <a:buNone/>
              <a:defRPr sz="18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A9B1-AC64-4B93-A933-394E877CE918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0599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1" cy="3394075"/>
          </a:xfrm>
        </p:spPr>
        <p:txBody>
          <a:bodyPr/>
          <a:lstStyle>
            <a:lvl1pPr>
              <a:defRPr sz="3794"/>
            </a:lvl1pPr>
            <a:lvl2pPr>
              <a:defRPr sz="3252"/>
            </a:lvl2pPr>
            <a:lvl3pPr>
              <a:defRPr sz="2710"/>
            </a:lvl3pPr>
            <a:lvl4pPr>
              <a:defRPr sz="2439"/>
            </a:lvl4pPr>
            <a:lvl5pPr>
              <a:defRPr sz="2439"/>
            </a:lvl5pPr>
            <a:lvl6pPr>
              <a:defRPr sz="2439"/>
            </a:lvl6pPr>
            <a:lvl7pPr>
              <a:defRPr sz="2439"/>
            </a:lvl7pPr>
            <a:lvl8pPr>
              <a:defRPr sz="2439"/>
            </a:lvl8pPr>
            <a:lvl9pPr>
              <a:defRPr sz="2439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2" y="1200150"/>
            <a:ext cx="5384801" cy="3394075"/>
          </a:xfrm>
        </p:spPr>
        <p:txBody>
          <a:bodyPr/>
          <a:lstStyle>
            <a:lvl1pPr>
              <a:defRPr sz="3794"/>
            </a:lvl1pPr>
            <a:lvl2pPr>
              <a:defRPr sz="3252"/>
            </a:lvl2pPr>
            <a:lvl3pPr>
              <a:defRPr sz="2710"/>
            </a:lvl3pPr>
            <a:lvl4pPr>
              <a:defRPr sz="2439"/>
            </a:lvl4pPr>
            <a:lvl5pPr>
              <a:defRPr sz="2439"/>
            </a:lvl5pPr>
            <a:lvl6pPr>
              <a:defRPr sz="2439"/>
            </a:lvl6pPr>
            <a:lvl7pPr>
              <a:defRPr sz="2439"/>
            </a:lvl7pPr>
            <a:lvl8pPr>
              <a:defRPr sz="2439"/>
            </a:lvl8pPr>
            <a:lvl9pPr>
              <a:defRPr sz="2439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2C2C-25F8-4315-A0CB-2AEE81E4D27C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184921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3252" b="1"/>
            </a:lvl1pPr>
            <a:lvl2pPr marL="608602" indent="0">
              <a:buNone/>
              <a:defRPr sz="2710" b="1"/>
            </a:lvl2pPr>
            <a:lvl3pPr marL="1217206" indent="0">
              <a:buNone/>
              <a:defRPr sz="2439" b="1"/>
            </a:lvl3pPr>
            <a:lvl4pPr marL="1825808" indent="0">
              <a:buNone/>
              <a:defRPr sz="2168" b="1"/>
            </a:lvl4pPr>
            <a:lvl5pPr marL="2434411" indent="0">
              <a:buNone/>
              <a:defRPr sz="2168" b="1"/>
            </a:lvl5pPr>
            <a:lvl6pPr marL="3043013" indent="0">
              <a:buNone/>
              <a:defRPr sz="2168" b="1"/>
            </a:lvl6pPr>
            <a:lvl7pPr marL="3651617" indent="0">
              <a:buNone/>
              <a:defRPr sz="2168" b="1"/>
            </a:lvl7pPr>
            <a:lvl8pPr marL="4260219" indent="0">
              <a:buNone/>
              <a:defRPr sz="2168" b="1"/>
            </a:lvl8pPr>
            <a:lvl9pPr marL="4868821" indent="0">
              <a:buNone/>
              <a:defRPr sz="2168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7"/>
            <a:ext cx="5386917" cy="3951288"/>
          </a:xfrm>
        </p:spPr>
        <p:txBody>
          <a:bodyPr/>
          <a:lstStyle>
            <a:lvl1pPr>
              <a:defRPr sz="3252"/>
            </a:lvl1pPr>
            <a:lvl2pPr>
              <a:defRPr sz="2710"/>
            </a:lvl2pPr>
            <a:lvl3pPr>
              <a:defRPr sz="2439"/>
            </a:lvl3pPr>
            <a:lvl4pPr>
              <a:defRPr sz="2168"/>
            </a:lvl4pPr>
            <a:lvl5pPr>
              <a:defRPr sz="2168"/>
            </a:lvl5pPr>
            <a:lvl6pPr>
              <a:defRPr sz="2168"/>
            </a:lvl6pPr>
            <a:lvl7pPr>
              <a:defRPr sz="2168"/>
            </a:lvl7pPr>
            <a:lvl8pPr>
              <a:defRPr sz="2168"/>
            </a:lvl8pPr>
            <a:lvl9pPr>
              <a:defRPr sz="2168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4" cy="639763"/>
          </a:xfrm>
        </p:spPr>
        <p:txBody>
          <a:bodyPr anchor="b"/>
          <a:lstStyle>
            <a:lvl1pPr marL="0" indent="0">
              <a:buNone/>
              <a:defRPr sz="3252" b="1"/>
            </a:lvl1pPr>
            <a:lvl2pPr marL="608602" indent="0">
              <a:buNone/>
              <a:defRPr sz="2710" b="1"/>
            </a:lvl2pPr>
            <a:lvl3pPr marL="1217206" indent="0">
              <a:buNone/>
              <a:defRPr sz="2439" b="1"/>
            </a:lvl3pPr>
            <a:lvl4pPr marL="1825808" indent="0">
              <a:buNone/>
              <a:defRPr sz="2168" b="1"/>
            </a:lvl4pPr>
            <a:lvl5pPr marL="2434411" indent="0">
              <a:buNone/>
              <a:defRPr sz="2168" b="1"/>
            </a:lvl5pPr>
            <a:lvl6pPr marL="3043013" indent="0">
              <a:buNone/>
              <a:defRPr sz="2168" b="1"/>
            </a:lvl6pPr>
            <a:lvl7pPr marL="3651617" indent="0">
              <a:buNone/>
              <a:defRPr sz="2168" b="1"/>
            </a:lvl7pPr>
            <a:lvl8pPr marL="4260219" indent="0">
              <a:buNone/>
              <a:defRPr sz="2168" b="1"/>
            </a:lvl8pPr>
            <a:lvl9pPr marL="4868821" indent="0">
              <a:buNone/>
              <a:defRPr sz="2168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7"/>
            <a:ext cx="5389034" cy="3951288"/>
          </a:xfrm>
        </p:spPr>
        <p:txBody>
          <a:bodyPr/>
          <a:lstStyle>
            <a:lvl1pPr>
              <a:defRPr sz="3252"/>
            </a:lvl1pPr>
            <a:lvl2pPr>
              <a:defRPr sz="2710"/>
            </a:lvl2pPr>
            <a:lvl3pPr>
              <a:defRPr sz="2439"/>
            </a:lvl3pPr>
            <a:lvl4pPr>
              <a:defRPr sz="2168"/>
            </a:lvl4pPr>
            <a:lvl5pPr>
              <a:defRPr sz="2168"/>
            </a:lvl5pPr>
            <a:lvl6pPr>
              <a:defRPr sz="2168"/>
            </a:lvl6pPr>
            <a:lvl7pPr>
              <a:defRPr sz="2168"/>
            </a:lvl7pPr>
            <a:lvl8pPr>
              <a:defRPr sz="2168"/>
            </a:lvl8pPr>
            <a:lvl9pPr>
              <a:defRPr sz="2168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4CD8-0CC9-4481-8D7B-2494A7B61664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605767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80C2-3913-4189-ADAA-4D5D869C338C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312922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DDE0-4851-4566-AE85-AC4CF952A9E5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901954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5" cy="1162050"/>
          </a:xfrm>
        </p:spPr>
        <p:txBody>
          <a:bodyPr anchor="b"/>
          <a:lstStyle>
            <a:lvl1pPr algn="l">
              <a:defRPr sz="271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7" cy="5853113"/>
          </a:xfrm>
        </p:spPr>
        <p:txBody>
          <a:bodyPr/>
          <a:lstStyle>
            <a:lvl1pPr>
              <a:defRPr sz="4201"/>
            </a:lvl1pPr>
            <a:lvl2pPr>
              <a:defRPr sz="3794"/>
            </a:lvl2pPr>
            <a:lvl3pPr>
              <a:defRPr sz="3252"/>
            </a:lvl3pPr>
            <a:lvl4pPr>
              <a:defRPr sz="2710"/>
            </a:lvl4pPr>
            <a:lvl5pPr>
              <a:defRPr sz="2710"/>
            </a:lvl5pPr>
            <a:lvl6pPr>
              <a:defRPr sz="2710"/>
            </a:lvl6pPr>
            <a:lvl7pPr>
              <a:defRPr sz="2710"/>
            </a:lvl7pPr>
            <a:lvl8pPr>
              <a:defRPr sz="2710"/>
            </a:lvl8pPr>
            <a:lvl9pPr>
              <a:defRPr sz="271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5" cy="4691063"/>
          </a:xfrm>
        </p:spPr>
        <p:txBody>
          <a:bodyPr/>
          <a:lstStyle>
            <a:lvl1pPr marL="0" indent="0">
              <a:buNone/>
              <a:defRPr sz="1897"/>
            </a:lvl1pPr>
            <a:lvl2pPr marL="608602" indent="0">
              <a:buNone/>
              <a:defRPr sz="1626"/>
            </a:lvl2pPr>
            <a:lvl3pPr marL="1217206" indent="0">
              <a:buNone/>
              <a:defRPr sz="1355"/>
            </a:lvl3pPr>
            <a:lvl4pPr marL="1825808" indent="0">
              <a:buNone/>
              <a:defRPr sz="1220"/>
            </a:lvl4pPr>
            <a:lvl5pPr marL="2434411" indent="0">
              <a:buNone/>
              <a:defRPr sz="1220"/>
            </a:lvl5pPr>
            <a:lvl6pPr marL="3043013" indent="0">
              <a:buNone/>
              <a:defRPr sz="1220"/>
            </a:lvl6pPr>
            <a:lvl7pPr marL="3651617" indent="0">
              <a:buNone/>
              <a:defRPr sz="1220"/>
            </a:lvl7pPr>
            <a:lvl8pPr marL="4260219" indent="0">
              <a:buNone/>
              <a:defRPr sz="1220"/>
            </a:lvl8pPr>
            <a:lvl9pPr marL="4868821" indent="0">
              <a:buNone/>
              <a:defRPr sz="122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499D-3E36-46C2-B4C7-4866BE0485C4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708335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00B3-9911-45F4-9C40-CB6776F23403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6658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271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01"/>
            </a:lvl1pPr>
            <a:lvl2pPr marL="608602" indent="0">
              <a:buNone/>
              <a:defRPr sz="3794"/>
            </a:lvl2pPr>
            <a:lvl3pPr marL="1217206" indent="0">
              <a:buNone/>
              <a:defRPr sz="3252"/>
            </a:lvl3pPr>
            <a:lvl4pPr marL="1825808" indent="0">
              <a:buNone/>
              <a:defRPr sz="2710"/>
            </a:lvl4pPr>
            <a:lvl5pPr marL="2434411" indent="0">
              <a:buNone/>
              <a:defRPr sz="2710"/>
            </a:lvl5pPr>
            <a:lvl6pPr marL="3043013" indent="0">
              <a:buNone/>
              <a:defRPr sz="2710"/>
            </a:lvl6pPr>
            <a:lvl7pPr marL="3651617" indent="0">
              <a:buNone/>
              <a:defRPr sz="2710"/>
            </a:lvl7pPr>
            <a:lvl8pPr marL="4260219" indent="0">
              <a:buNone/>
              <a:defRPr sz="2710"/>
            </a:lvl8pPr>
            <a:lvl9pPr marL="4868821" indent="0">
              <a:buNone/>
              <a:defRPr sz="271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897"/>
            </a:lvl1pPr>
            <a:lvl2pPr marL="608602" indent="0">
              <a:buNone/>
              <a:defRPr sz="1626"/>
            </a:lvl2pPr>
            <a:lvl3pPr marL="1217206" indent="0">
              <a:buNone/>
              <a:defRPr sz="1355"/>
            </a:lvl3pPr>
            <a:lvl4pPr marL="1825808" indent="0">
              <a:buNone/>
              <a:defRPr sz="1220"/>
            </a:lvl4pPr>
            <a:lvl5pPr marL="2434411" indent="0">
              <a:buNone/>
              <a:defRPr sz="1220"/>
            </a:lvl5pPr>
            <a:lvl6pPr marL="3043013" indent="0">
              <a:buNone/>
              <a:defRPr sz="1220"/>
            </a:lvl6pPr>
            <a:lvl7pPr marL="3651617" indent="0">
              <a:buNone/>
              <a:defRPr sz="1220"/>
            </a:lvl7pPr>
            <a:lvl8pPr marL="4260219" indent="0">
              <a:buNone/>
              <a:defRPr sz="1220"/>
            </a:lvl8pPr>
            <a:lvl9pPr marL="4868821" indent="0">
              <a:buNone/>
              <a:defRPr sz="122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9466-BF5A-4790-A0C8-DB69CB5FE2D1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179200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99AD-758B-4768-AC73-5829D961A991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356339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3" y="206375"/>
            <a:ext cx="2743200" cy="438785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206375"/>
            <a:ext cx="8026399" cy="438785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BFD-D097-4275-80BE-492A1F80FD27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258406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2079-69D7-4E59-835F-99A192FB67E6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834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3D1F-0202-4750-AE1A-B28206FAD954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584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F95A-F676-4E0D-B2CC-E8CF235C0521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32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D148-1C31-4575-8380-C54FF4A53788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676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9C8C-3E91-470A-A766-64CF224B3C03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8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9C74-0C8C-4FD6-9855-FBFD525B69DA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461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1941-8637-46DD-A833-54E436B115C6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09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062A7-8589-49FE-A93A-139A7E837F15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273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1"/>
          </a:xfrm>
          <a:prstGeom prst="rect">
            <a:avLst/>
          </a:prstGeom>
        </p:spPr>
        <p:txBody>
          <a:bodyPr vert="horz" lIns="89831" tIns="44915" rIns="89831" bIns="44915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2"/>
          </a:xfrm>
          <a:prstGeom prst="rect">
            <a:avLst/>
          </a:prstGeom>
        </p:spPr>
        <p:txBody>
          <a:bodyPr vert="horz" lIns="89831" tIns="44915" rIns="89831" bIns="44915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 vert="horz" lIns="89831" tIns="44915" rIns="89831" bIns="44915" rtlCol="0" anchor="ctr"/>
          <a:lstStyle>
            <a:lvl1pPr algn="l">
              <a:defRPr sz="16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86F6A-0E32-4148-BD6E-70BB636B5AAF}" type="datetime1">
              <a:rPr lang="it-IT" smtClean="0"/>
              <a:t>20/04/16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6"/>
          </a:xfrm>
          <a:prstGeom prst="rect">
            <a:avLst/>
          </a:prstGeom>
        </p:spPr>
        <p:txBody>
          <a:bodyPr vert="horz" lIns="89831" tIns="44915" rIns="89831" bIns="44915" rtlCol="0" anchor="ctr"/>
          <a:lstStyle>
            <a:lvl1pPr algn="ctr">
              <a:defRPr sz="16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6"/>
          </a:xfrm>
          <a:prstGeom prst="rect">
            <a:avLst/>
          </a:prstGeom>
        </p:spPr>
        <p:txBody>
          <a:bodyPr vert="horz" lIns="89831" tIns="44915" rIns="89831" bIns="44915" rtlCol="0" anchor="ctr"/>
          <a:lstStyle>
            <a:lvl1pPr algn="r">
              <a:defRPr sz="16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0F760-F45E-4AB3-B09D-EE352FE5A0B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868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ctr" defTabSz="608602" rtl="0" eaLnBrk="1" latinLnBrk="0" hangingPunct="1">
        <a:spcBef>
          <a:spcPct val="0"/>
        </a:spcBef>
        <a:buNone/>
        <a:defRPr sz="58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52" indent="-456452" algn="l" defTabSz="608602" rtl="0" eaLnBrk="1" latinLnBrk="0" hangingPunct="1">
        <a:spcBef>
          <a:spcPct val="20000"/>
        </a:spcBef>
        <a:buFont typeface="Arial"/>
        <a:buChar char="•"/>
        <a:defRPr sz="4201" kern="1200">
          <a:solidFill>
            <a:schemeClr val="tx1"/>
          </a:solidFill>
          <a:latin typeface="+mn-lt"/>
          <a:ea typeface="+mn-ea"/>
          <a:cs typeface="+mn-cs"/>
        </a:defRPr>
      </a:lvl1pPr>
      <a:lvl2pPr marL="988979" indent="-380377" algn="l" defTabSz="608602" rtl="0" eaLnBrk="1" latinLnBrk="0" hangingPunct="1">
        <a:spcBef>
          <a:spcPct val="20000"/>
        </a:spcBef>
        <a:buFont typeface="Arial"/>
        <a:buChar char="–"/>
        <a:defRPr sz="3794" kern="1200">
          <a:solidFill>
            <a:schemeClr val="tx1"/>
          </a:solidFill>
          <a:latin typeface="+mn-lt"/>
          <a:ea typeface="+mn-ea"/>
          <a:cs typeface="+mn-cs"/>
        </a:defRPr>
      </a:lvl2pPr>
      <a:lvl3pPr marL="1521506" indent="-304302" algn="l" defTabSz="608602" rtl="0" eaLnBrk="1" latinLnBrk="0" hangingPunct="1">
        <a:spcBef>
          <a:spcPct val="20000"/>
        </a:spcBef>
        <a:buFont typeface="Arial"/>
        <a:buChar char="•"/>
        <a:defRPr sz="3252" kern="1200">
          <a:solidFill>
            <a:schemeClr val="tx1"/>
          </a:solidFill>
          <a:latin typeface="+mn-lt"/>
          <a:ea typeface="+mn-ea"/>
          <a:cs typeface="+mn-cs"/>
        </a:defRPr>
      </a:lvl3pPr>
      <a:lvl4pPr marL="2130109" indent="-304302" algn="l" defTabSz="608602" rtl="0" eaLnBrk="1" latinLnBrk="0" hangingPunct="1">
        <a:spcBef>
          <a:spcPct val="20000"/>
        </a:spcBef>
        <a:buFont typeface="Arial"/>
        <a:buChar char="–"/>
        <a:defRPr sz="271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12" indent="-304302" algn="l" defTabSz="608602" rtl="0" eaLnBrk="1" latinLnBrk="0" hangingPunct="1">
        <a:spcBef>
          <a:spcPct val="20000"/>
        </a:spcBef>
        <a:buFont typeface="Arial"/>
        <a:buChar char="»"/>
        <a:defRPr sz="2710" kern="1200">
          <a:solidFill>
            <a:schemeClr val="tx1"/>
          </a:solidFill>
          <a:latin typeface="+mn-lt"/>
          <a:ea typeface="+mn-ea"/>
          <a:cs typeface="+mn-cs"/>
        </a:defRPr>
      </a:lvl5pPr>
      <a:lvl6pPr marL="3347315" indent="-304302" algn="l" defTabSz="608602" rtl="0" eaLnBrk="1" latinLnBrk="0" hangingPunct="1">
        <a:spcBef>
          <a:spcPct val="20000"/>
        </a:spcBef>
        <a:buFont typeface="Arial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6pPr>
      <a:lvl7pPr marL="3955917" indent="-304302" algn="l" defTabSz="608602" rtl="0" eaLnBrk="1" latinLnBrk="0" hangingPunct="1">
        <a:spcBef>
          <a:spcPct val="20000"/>
        </a:spcBef>
        <a:buFont typeface="Arial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7pPr>
      <a:lvl8pPr marL="4564521" indent="-304302" algn="l" defTabSz="608602" rtl="0" eaLnBrk="1" latinLnBrk="0" hangingPunct="1">
        <a:spcBef>
          <a:spcPct val="20000"/>
        </a:spcBef>
        <a:buFont typeface="Arial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8pPr>
      <a:lvl9pPr marL="5173123" indent="-304302" algn="l" defTabSz="608602" rtl="0" eaLnBrk="1" latinLnBrk="0" hangingPunct="1">
        <a:spcBef>
          <a:spcPct val="20000"/>
        </a:spcBef>
        <a:buFont typeface="Arial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1pPr>
      <a:lvl2pPr marL="608602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06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3pPr>
      <a:lvl4pPr marL="1825808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4pPr>
      <a:lvl5pPr marL="2434411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5pPr>
      <a:lvl6pPr marL="3043013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6pPr>
      <a:lvl7pPr marL="3651617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7pPr>
      <a:lvl8pPr marL="4260219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8pPr>
      <a:lvl9pPr marL="4868821" algn="l" defTabSz="608602" rtl="0" eaLnBrk="1" latinLnBrk="0" hangingPunct="1">
        <a:defRPr sz="24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30.png"/><Relationship Id="rId5" Type="http://schemas.openxmlformats.org/officeDocument/2006/relationships/image" Target="../media/image27.png"/><Relationship Id="rId6" Type="http://schemas.openxmlformats.org/officeDocument/2006/relationships/image" Target="../media/image36.jpeg"/><Relationship Id="rId7" Type="http://schemas.openxmlformats.org/officeDocument/2006/relationships/image" Target="../media/image18.gif"/><Relationship Id="rId8" Type="http://schemas.openxmlformats.org/officeDocument/2006/relationships/image" Target="../media/image37.png"/><Relationship Id="rId9" Type="http://schemas.openxmlformats.org/officeDocument/2006/relationships/image" Target="../media/image38.jpeg"/><Relationship Id="rId10" Type="http://schemas.openxmlformats.org/officeDocument/2006/relationships/image" Target="../media/image39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6.emf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tiff"/><Relationship Id="rId5" Type="http://schemas.openxmlformats.org/officeDocument/2006/relationships/image" Target="../media/image50.tiff"/><Relationship Id="rId6" Type="http://schemas.openxmlformats.org/officeDocument/2006/relationships/image" Target="../media/image51.tiff"/><Relationship Id="rId7" Type="http://schemas.openxmlformats.org/officeDocument/2006/relationships/image" Target="../media/image52.tiff"/><Relationship Id="rId8" Type="http://schemas.openxmlformats.org/officeDocument/2006/relationships/image" Target="../media/image25.jpe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7" Type="http://schemas.openxmlformats.org/officeDocument/2006/relationships/image" Target="../media/image67.png"/><Relationship Id="rId18" Type="http://schemas.openxmlformats.org/officeDocument/2006/relationships/image" Target="../media/image68.png"/><Relationship Id="rId19" Type="http://schemas.openxmlformats.org/officeDocument/2006/relationships/image" Target="../media/image69.png"/><Relationship Id="rId50" Type="http://schemas.openxmlformats.org/officeDocument/2006/relationships/image" Target="../media/image100.png"/><Relationship Id="rId51" Type="http://schemas.openxmlformats.org/officeDocument/2006/relationships/image" Target="../media/image101.png"/><Relationship Id="rId52" Type="http://schemas.openxmlformats.org/officeDocument/2006/relationships/image" Target="../media/image102.png"/><Relationship Id="rId53" Type="http://schemas.openxmlformats.org/officeDocument/2006/relationships/image" Target="../media/image103.png"/><Relationship Id="rId54" Type="http://schemas.openxmlformats.org/officeDocument/2006/relationships/image" Target="../media/image104.png"/><Relationship Id="rId55" Type="http://schemas.openxmlformats.org/officeDocument/2006/relationships/image" Target="../media/image105.png"/><Relationship Id="rId56" Type="http://schemas.openxmlformats.org/officeDocument/2006/relationships/image" Target="../media/image106.png"/><Relationship Id="rId57" Type="http://schemas.openxmlformats.org/officeDocument/2006/relationships/image" Target="../media/image107.png"/><Relationship Id="rId40" Type="http://schemas.openxmlformats.org/officeDocument/2006/relationships/image" Target="../media/image90.png"/><Relationship Id="rId41" Type="http://schemas.openxmlformats.org/officeDocument/2006/relationships/image" Target="../media/image91.png"/><Relationship Id="rId42" Type="http://schemas.openxmlformats.org/officeDocument/2006/relationships/image" Target="../media/image92.png"/><Relationship Id="rId43" Type="http://schemas.openxmlformats.org/officeDocument/2006/relationships/image" Target="../media/image93.png"/><Relationship Id="rId44" Type="http://schemas.openxmlformats.org/officeDocument/2006/relationships/image" Target="../media/image94.png"/><Relationship Id="rId45" Type="http://schemas.openxmlformats.org/officeDocument/2006/relationships/image" Target="../media/image95.png"/><Relationship Id="rId46" Type="http://schemas.openxmlformats.org/officeDocument/2006/relationships/image" Target="../media/image96.png"/><Relationship Id="rId47" Type="http://schemas.openxmlformats.org/officeDocument/2006/relationships/image" Target="../media/image97.png"/><Relationship Id="rId48" Type="http://schemas.openxmlformats.org/officeDocument/2006/relationships/image" Target="../media/image98.png"/><Relationship Id="rId49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emf"/><Relationship Id="rId4" Type="http://schemas.openxmlformats.org/officeDocument/2006/relationships/image" Target="../media/image13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30" Type="http://schemas.openxmlformats.org/officeDocument/2006/relationships/image" Target="../media/image80.png"/><Relationship Id="rId31" Type="http://schemas.openxmlformats.org/officeDocument/2006/relationships/image" Target="../media/image81.png"/><Relationship Id="rId32" Type="http://schemas.openxmlformats.org/officeDocument/2006/relationships/image" Target="../media/image82.png"/><Relationship Id="rId33" Type="http://schemas.openxmlformats.org/officeDocument/2006/relationships/image" Target="../media/image83.png"/><Relationship Id="rId34" Type="http://schemas.openxmlformats.org/officeDocument/2006/relationships/image" Target="../media/image84.png"/><Relationship Id="rId35" Type="http://schemas.openxmlformats.org/officeDocument/2006/relationships/image" Target="../media/image85.png"/><Relationship Id="rId36" Type="http://schemas.openxmlformats.org/officeDocument/2006/relationships/image" Target="../media/image86.png"/><Relationship Id="rId37" Type="http://schemas.openxmlformats.org/officeDocument/2006/relationships/image" Target="../media/image87.png"/><Relationship Id="rId38" Type="http://schemas.openxmlformats.org/officeDocument/2006/relationships/image" Target="../media/image88.png"/><Relationship Id="rId39" Type="http://schemas.openxmlformats.org/officeDocument/2006/relationships/image" Target="../media/image89.png"/><Relationship Id="rId20" Type="http://schemas.openxmlformats.org/officeDocument/2006/relationships/image" Target="../media/image70.png"/><Relationship Id="rId21" Type="http://schemas.openxmlformats.org/officeDocument/2006/relationships/image" Target="../media/image71.png"/><Relationship Id="rId22" Type="http://schemas.openxmlformats.org/officeDocument/2006/relationships/image" Target="../media/image72.png"/><Relationship Id="rId23" Type="http://schemas.openxmlformats.org/officeDocument/2006/relationships/image" Target="../media/image73.png"/><Relationship Id="rId24" Type="http://schemas.openxmlformats.org/officeDocument/2006/relationships/image" Target="../media/image74.png"/><Relationship Id="rId25" Type="http://schemas.openxmlformats.org/officeDocument/2006/relationships/image" Target="../media/image75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Relationship Id="rId28" Type="http://schemas.openxmlformats.org/officeDocument/2006/relationships/image" Target="../media/image78.png"/><Relationship Id="rId29" Type="http://schemas.openxmlformats.org/officeDocument/2006/relationships/image" Target="../media/image79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hyperlink" Target="mailto:info@resultsadv.it" TargetMode="External"/><Relationship Id="rId5" Type="http://schemas.openxmlformats.org/officeDocument/2006/relationships/hyperlink" Target="http://www.novadv.it/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24.jpeg"/><Relationship Id="rId13" Type="http://schemas.openxmlformats.org/officeDocument/2006/relationships/image" Target="../media/image25.jpeg"/><Relationship Id="rId14" Type="http://schemas.openxmlformats.org/officeDocument/2006/relationships/image" Target="../media/image26.jpeg"/><Relationship Id="rId15" Type="http://schemas.openxmlformats.org/officeDocument/2006/relationships/image" Target="../media/image27.png"/><Relationship Id="rId16" Type="http://schemas.openxmlformats.org/officeDocument/2006/relationships/image" Target="../media/image28.jpeg"/><Relationship Id="rId1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emf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gif"/><Relationship Id="rId7" Type="http://schemas.openxmlformats.org/officeDocument/2006/relationships/image" Target="../media/image19.jpg"/><Relationship Id="rId8" Type="http://schemas.openxmlformats.org/officeDocument/2006/relationships/image" Target="../media/image20.jpeg"/><Relationship Id="rId9" Type="http://schemas.openxmlformats.org/officeDocument/2006/relationships/image" Target="../media/image21.jpg"/><Relationship Id="rId10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jpeg"/><Relationship Id="rId13" Type="http://schemas.openxmlformats.org/officeDocument/2006/relationships/image" Target="../media/image35.jpe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15.emf"/><Relationship Id="rId5" Type="http://schemas.openxmlformats.org/officeDocument/2006/relationships/image" Target="../media/image30.png"/><Relationship Id="rId6" Type="http://schemas.openxmlformats.org/officeDocument/2006/relationships/image" Target="../media/image27.png"/><Relationship Id="rId7" Type="http://schemas.openxmlformats.org/officeDocument/2006/relationships/image" Target="../media/image31.png"/><Relationship Id="rId8" Type="http://schemas.openxmlformats.org/officeDocument/2006/relationships/image" Target="../media/image32.jpg"/><Relationship Id="rId9" Type="http://schemas.openxmlformats.org/officeDocument/2006/relationships/image" Target="../media/image28.jpeg"/><Relationship Id="rId10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723" y="-30549"/>
            <a:ext cx="12323446" cy="69191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222500"/>
            <a:ext cx="5327904" cy="24109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300" y="4633468"/>
            <a:ext cx="6102096" cy="13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-3723"/>
            <a:ext cx="12192000" cy="1395854"/>
          </a:xfrm>
          <a:prstGeom prst="rect">
            <a:avLst/>
          </a:prstGeom>
          <a:solidFill>
            <a:srgbClr val="FFA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5" name="Ovale 4"/>
          <p:cNvSpPr/>
          <p:nvPr/>
        </p:nvSpPr>
        <p:spPr>
          <a:xfrm>
            <a:off x="423572" y="247729"/>
            <a:ext cx="1371785" cy="1371785"/>
          </a:xfrm>
          <a:prstGeom prst="ellipse">
            <a:avLst/>
          </a:prstGeom>
          <a:solidFill>
            <a:srgbClr val="FFA83D"/>
          </a:solidFill>
          <a:ln w="76200" cmpd="sng">
            <a:solidFill>
              <a:srgbClr val="E9E9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58082" y="531886"/>
            <a:ext cx="98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Proxima Nova Semibold"/>
                <a:cs typeface="Proxima Nova Semibold"/>
              </a:rPr>
              <a:t>La DMP allarga il confine</a:t>
            </a:r>
            <a:endParaRPr lang="ro-RO" sz="3600" dirty="0">
              <a:solidFill>
                <a:schemeClr val="bg1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4" name="Immagine 3" descr="profile8.eps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08" y="503865"/>
            <a:ext cx="781298" cy="836232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406401" y="1689494"/>
            <a:ext cx="1151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Attraverso una DMP (Data </a:t>
            </a:r>
            <a:r>
              <a:rPr lang="it-IT" sz="2000" dirty="0">
                <a:solidFill>
                  <a:srgbClr val="595959"/>
                </a:solidFill>
                <a:latin typeface="Proxima Nova Semibold"/>
                <a:cs typeface="Proxima Nova Semibold"/>
              </a:rPr>
              <a:t>Management </a:t>
            </a:r>
            <a:r>
              <a:rPr lang="it-IT" sz="200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Platform), si possono </a:t>
            </a:r>
            <a:r>
              <a:rPr lang="it-IT" sz="2000" i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raccogliere</a:t>
            </a:r>
            <a:r>
              <a:rPr lang="it-IT" sz="200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 </a:t>
            </a:r>
            <a:r>
              <a:rPr lang="it-IT" sz="2000" dirty="0">
                <a:solidFill>
                  <a:srgbClr val="595959"/>
                </a:solidFill>
                <a:latin typeface="Proxima Nova Semibold"/>
                <a:cs typeface="Proxima Nova Semibold"/>
              </a:rPr>
              <a:t>i dati dei profili intercettati </a:t>
            </a:r>
            <a:r>
              <a:rPr lang="it-IT" sz="200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dalle campagne </a:t>
            </a:r>
            <a:r>
              <a:rPr lang="it-IT" sz="2000" dirty="0" err="1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digital</a:t>
            </a:r>
            <a:r>
              <a:rPr lang="it-IT" sz="200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 e di quelli che navigano sulle </a:t>
            </a:r>
            <a:r>
              <a:rPr lang="it-IT" sz="2000" dirty="0" err="1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properties</a:t>
            </a:r>
            <a:r>
              <a:rPr lang="it-IT" sz="200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 dell’azienda, </a:t>
            </a:r>
            <a:r>
              <a:rPr lang="it-IT" sz="2000" i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analizzarli</a:t>
            </a:r>
            <a:r>
              <a:rPr lang="it-IT" sz="200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 e </a:t>
            </a:r>
            <a:r>
              <a:rPr lang="it-IT" sz="2000" i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ricavarne</a:t>
            </a:r>
            <a:r>
              <a:rPr lang="it-IT" sz="200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 informazioni utili per arricchire i dati della propria customer base </a:t>
            </a:r>
            <a:r>
              <a:rPr lang="it-IT" sz="2000" dirty="0">
                <a:solidFill>
                  <a:srgbClr val="595959"/>
                </a:solidFill>
                <a:latin typeface="Proxima Nova Semibold"/>
                <a:cs typeface="Proxima Nova Semibold"/>
              </a:rPr>
              <a:t>e </a:t>
            </a:r>
            <a:r>
              <a:rPr lang="it-IT" sz="200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rendere le campagne digital sempre più mirate.</a:t>
            </a:r>
            <a:endParaRPr lang="it-IT" sz="2000" dirty="0">
              <a:solidFill>
                <a:srgbClr val="595959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54" name="Freccia destra 53"/>
          <p:cNvSpPr/>
          <p:nvPr/>
        </p:nvSpPr>
        <p:spPr>
          <a:xfrm>
            <a:off x="2220996" y="4311327"/>
            <a:ext cx="365670" cy="914975"/>
          </a:xfrm>
          <a:prstGeom prst="rightArrow">
            <a:avLst/>
          </a:prstGeom>
          <a:solidFill>
            <a:srgbClr val="FFA83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Proxima Nova Semibold"/>
            </a:endParaRPr>
          </a:p>
        </p:txBody>
      </p:sp>
      <p:sp>
        <p:nvSpPr>
          <p:cNvPr id="90" name="Freccia destra 89"/>
          <p:cNvSpPr/>
          <p:nvPr/>
        </p:nvSpPr>
        <p:spPr>
          <a:xfrm>
            <a:off x="6293303" y="4083243"/>
            <a:ext cx="365670" cy="914975"/>
          </a:xfrm>
          <a:prstGeom prst="rightArrow">
            <a:avLst/>
          </a:prstGeom>
          <a:solidFill>
            <a:srgbClr val="FFA83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Proxima Nova Semibold"/>
            </a:endParaRPr>
          </a:p>
        </p:txBody>
      </p:sp>
      <p:pic>
        <p:nvPicPr>
          <p:cNvPr id="91" name="Immagine 90" descr="imgres.png"/>
          <p:cNvPicPr>
            <a:picLocks noChangeAspect="1"/>
          </p:cNvPicPr>
          <p:nvPr/>
        </p:nvPicPr>
        <p:blipFill>
          <a:blip r:embed="rId4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785" y="3018160"/>
            <a:ext cx="858624" cy="9239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92" name="Immagine 91" descr="imgres.png"/>
          <p:cNvPicPr>
            <a:picLocks noChangeAspect="1"/>
          </p:cNvPicPr>
          <p:nvPr/>
        </p:nvPicPr>
        <p:blipFill>
          <a:blip r:embed="rId4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265" y="3018160"/>
            <a:ext cx="858624" cy="9239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93" name="Immagine 92" descr="imgres.png"/>
          <p:cNvPicPr>
            <a:picLocks noChangeAspect="1"/>
          </p:cNvPicPr>
          <p:nvPr/>
        </p:nvPicPr>
        <p:blipFill>
          <a:blip r:embed="rId4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34" y="3877324"/>
            <a:ext cx="858624" cy="92396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94" name="Immagine 93" descr="imgres.png"/>
          <p:cNvPicPr>
            <a:picLocks noChangeAspect="1"/>
          </p:cNvPicPr>
          <p:nvPr/>
        </p:nvPicPr>
        <p:blipFill>
          <a:blip r:embed="rId4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914" y="3897926"/>
            <a:ext cx="858624" cy="92396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95" name="Immagine 94" descr="imgres.png"/>
          <p:cNvPicPr>
            <a:picLocks noChangeAspect="1"/>
          </p:cNvPicPr>
          <p:nvPr/>
        </p:nvPicPr>
        <p:blipFill>
          <a:blip r:embed="rId4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083" y="4769225"/>
            <a:ext cx="858624" cy="923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96" name="Immagine 95" descr="imgres.png"/>
          <p:cNvPicPr>
            <a:picLocks noChangeAspect="1"/>
          </p:cNvPicPr>
          <p:nvPr/>
        </p:nvPicPr>
        <p:blipFill>
          <a:blip r:embed="rId4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563" y="4769225"/>
            <a:ext cx="858624" cy="923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97" name="Immagine 96" descr="imgres.png"/>
          <p:cNvPicPr>
            <a:picLocks noChangeAspect="1"/>
          </p:cNvPicPr>
          <p:nvPr/>
        </p:nvPicPr>
        <p:blipFill>
          <a:blip r:embed="rId4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732" y="5632057"/>
            <a:ext cx="858624" cy="92396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98" name="Immagine 97" descr="imgres.png"/>
          <p:cNvPicPr>
            <a:picLocks noChangeAspect="1"/>
          </p:cNvPicPr>
          <p:nvPr/>
        </p:nvPicPr>
        <p:blipFill>
          <a:blip r:embed="rId4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212" y="5632057"/>
            <a:ext cx="858624" cy="923961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3" name="Gruppo 2"/>
          <p:cNvGrpSpPr/>
          <p:nvPr/>
        </p:nvGrpSpPr>
        <p:grpSpPr>
          <a:xfrm>
            <a:off x="4350658" y="3042738"/>
            <a:ext cx="1018560" cy="809186"/>
            <a:chOff x="4484689" y="3068138"/>
            <a:chExt cx="1369694" cy="1087059"/>
          </a:xfrm>
        </p:grpSpPr>
        <p:pic>
          <p:nvPicPr>
            <p:cNvPr id="49" name="Immagine 48" descr="imgre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689" y="3068138"/>
              <a:ext cx="1369694" cy="1087059"/>
            </a:xfrm>
            <a:prstGeom prst="rect">
              <a:avLst/>
            </a:prstGeom>
          </p:spPr>
        </p:pic>
        <p:pic>
          <p:nvPicPr>
            <p:cNvPr id="99" name="Immagine 98" descr="imgres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4"/>
            <a:stretch/>
          </p:blipFill>
          <p:spPr>
            <a:xfrm>
              <a:off x="4674208" y="3267640"/>
              <a:ext cx="1113398" cy="566498"/>
            </a:xfrm>
            <a:prstGeom prst="rect">
              <a:avLst/>
            </a:prstGeom>
          </p:spPr>
        </p:pic>
        <p:pic>
          <p:nvPicPr>
            <p:cNvPr id="100" name="Immagine 99" descr="for-sale-sign.gi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8457" y="3151593"/>
              <a:ext cx="634732" cy="365371"/>
            </a:xfrm>
            <a:prstGeom prst="rect">
              <a:avLst/>
            </a:prstGeom>
          </p:spPr>
        </p:pic>
      </p:grpSp>
      <p:pic>
        <p:nvPicPr>
          <p:cNvPr id="105" name="Immagine 104" descr="Schermata 2015-07-24 alle 16.03.58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829" y="3476923"/>
            <a:ext cx="3713202" cy="2168262"/>
          </a:xfrm>
          <a:prstGeom prst="rect">
            <a:avLst/>
          </a:prstGeom>
        </p:spPr>
      </p:pic>
      <p:pic>
        <p:nvPicPr>
          <p:cNvPr id="106" name="Immagine 105" descr="imgres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"/>
          <a:stretch/>
        </p:blipFill>
        <p:spPr>
          <a:xfrm>
            <a:off x="7044733" y="4284548"/>
            <a:ext cx="1437700" cy="609218"/>
          </a:xfrm>
          <a:prstGeom prst="rect">
            <a:avLst/>
          </a:prstGeom>
        </p:spPr>
      </p:pic>
      <p:pic>
        <p:nvPicPr>
          <p:cNvPr id="107" name="Immagine 106" descr="database-512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61" y="4194353"/>
            <a:ext cx="1651001" cy="1200529"/>
          </a:xfrm>
          <a:prstGeom prst="rect">
            <a:avLst/>
          </a:prstGeom>
        </p:spPr>
      </p:pic>
      <p:sp>
        <p:nvSpPr>
          <p:cNvPr id="108" name="Rettangolo 107"/>
          <p:cNvSpPr/>
          <p:nvPr/>
        </p:nvSpPr>
        <p:spPr>
          <a:xfrm>
            <a:off x="828406" y="4627499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oxima Nova Semibold"/>
                <a:cs typeface="Proxima Nova Semibold"/>
              </a:rPr>
              <a:t>DMP</a:t>
            </a:r>
          </a:p>
        </p:txBody>
      </p:sp>
      <p:sp>
        <p:nvSpPr>
          <p:cNvPr id="109" name="CasellaDiTesto 108"/>
          <p:cNvSpPr txBox="1"/>
          <p:nvPr/>
        </p:nvSpPr>
        <p:spPr>
          <a:xfrm>
            <a:off x="65492" y="3572643"/>
            <a:ext cx="2220105" cy="523220"/>
          </a:xfrm>
          <a:prstGeom prst="rect">
            <a:avLst/>
          </a:prstGeom>
          <a:solidFill>
            <a:srgbClr val="FFA83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>
                <a:solidFill>
                  <a:schemeClr val="lt1"/>
                </a:solidFill>
                <a:latin typeface="Proxima Nova Semibold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/>
              <a:t>Data Management Platform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096739" y="6508787"/>
            <a:ext cx="633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latin typeface="Proxima Nova Semibold"/>
                <a:cs typeface="Proxima Nova Semibold"/>
              </a:rPr>
              <a:t>Cluster</a:t>
            </a:r>
          </a:p>
        </p:txBody>
      </p:sp>
      <p:grpSp>
        <p:nvGrpSpPr>
          <p:cNvPr id="33" name="Gruppo 32"/>
          <p:cNvGrpSpPr/>
          <p:nvPr/>
        </p:nvGrpSpPr>
        <p:grpSpPr>
          <a:xfrm>
            <a:off x="4350658" y="3929476"/>
            <a:ext cx="1018560" cy="809186"/>
            <a:chOff x="4484689" y="3068138"/>
            <a:chExt cx="1369694" cy="1087059"/>
          </a:xfrm>
        </p:grpSpPr>
        <p:pic>
          <p:nvPicPr>
            <p:cNvPr id="34" name="Immagine 33" descr="imgre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689" y="3068138"/>
              <a:ext cx="1369694" cy="1087059"/>
            </a:xfrm>
            <a:prstGeom prst="rect">
              <a:avLst/>
            </a:prstGeom>
          </p:spPr>
        </p:pic>
        <p:pic>
          <p:nvPicPr>
            <p:cNvPr id="35" name="Immagine 34" descr="imgres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4"/>
            <a:stretch/>
          </p:blipFill>
          <p:spPr>
            <a:xfrm>
              <a:off x="4674208" y="3267640"/>
              <a:ext cx="1113398" cy="566498"/>
            </a:xfrm>
            <a:prstGeom prst="rect">
              <a:avLst/>
            </a:prstGeom>
          </p:spPr>
        </p:pic>
        <p:pic>
          <p:nvPicPr>
            <p:cNvPr id="36" name="Immagine 35" descr="for-sale-sign.gi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8457" y="3151593"/>
              <a:ext cx="634732" cy="365371"/>
            </a:xfrm>
            <a:prstGeom prst="rect">
              <a:avLst/>
            </a:prstGeom>
          </p:spPr>
        </p:pic>
      </p:grpSp>
      <p:grpSp>
        <p:nvGrpSpPr>
          <p:cNvPr id="37" name="Gruppo 36"/>
          <p:cNvGrpSpPr/>
          <p:nvPr/>
        </p:nvGrpSpPr>
        <p:grpSpPr>
          <a:xfrm>
            <a:off x="4350658" y="4816214"/>
            <a:ext cx="1018560" cy="809186"/>
            <a:chOff x="4484689" y="3068138"/>
            <a:chExt cx="1369694" cy="1087059"/>
          </a:xfrm>
        </p:grpSpPr>
        <p:pic>
          <p:nvPicPr>
            <p:cNvPr id="38" name="Immagine 37" descr="imgre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689" y="3068138"/>
              <a:ext cx="1369694" cy="1087059"/>
            </a:xfrm>
            <a:prstGeom prst="rect">
              <a:avLst/>
            </a:prstGeom>
          </p:spPr>
        </p:pic>
        <p:pic>
          <p:nvPicPr>
            <p:cNvPr id="39" name="Immagine 38" descr="imgres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4"/>
            <a:stretch/>
          </p:blipFill>
          <p:spPr>
            <a:xfrm>
              <a:off x="4674208" y="3267640"/>
              <a:ext cx="1113398" cy="566498"/>
            </a:xfrm>
            <a:prstGeom prst="rect">
              <a:avLst/>
            </a:prstGeom>
          </p:spPr>
        </p:pic>
        <p:pic>
          <p:nvPicPr>
            <p:cNvPr id="40" name="Immagine 39" descr="for-sale-sign.gi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8457" y="3151593"/>
              <a:ext cx="634732" cy="365371"/>
            </a:xfrm>
            <a:prstGeom prst="rect">
              <a:avLst/>
            </a:prstGeom>
          </p:spPr>
        </p:pic>
      </p:grpSp>
      <p:grpSp>
        <p:nvGrpSpPr>
          <p:cNvPr id="41" name="Gruppo 40"/>
          <p:cNvGrpSpPr/>
          <p:nvPr/>
        </p:nvGrpSpPr>
        <p:grpSpPr>
          <a:xfrm>
            <a:off x="4350658" y="5702952"/>
            <a:ext cx="1018560" cy="809186"/>
            <a:chOff x="4484689" y="3068138"/>
            <a:chExt cx="1369694" cy="1087059"/>
          </a:xfrm>
        </p:grpSpPr>
        <p:pic>
          <p:nvPicPr>
            <p:cNvPr id="42" name="Immagine 41" descr="imgre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689" y="3068138"/>
              <a:ext cx="1369694" cy="1087059"/>
            </a:xfrm>
            <a:prstGeom prst="rect">
              <a:avLst/>
            </a:prstGeom>
          </p:spPr>
        </p:pic>
        <p:pic>
          <p:nvPicPr>
            <p:cNvPr id="43" name="Immagine 42" descr="imgres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4"/>
            <a:stretch/>
          </p:blipFill>
          <p:spPr>
            <a:xfrm>
              <a:off x="4674208" y="3267640"/>
              <a:ext cx="1113398" cy="566498"/>
            </a:xfrm>
            <a:prstGeom prst="rect">
              <a:avLst/>
            </a:prstGeom>
          </p:spPr>
        </p:pic>
        <p:pic>
          <p:nvPicPr>
            <p:cNvPr id="45" name="Immagine 44" descr="for-sale-sign.gi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8457" y="3151593"/>
              <a:ext cx="634732" cy="365371"/>
            </a:xfrm>
            <a:prstGeom prst="rect">
              <a:avLst/>
            </a:prstGeom>
          </p:spPr>
        </p:pic>
      </p:grpSp>
      <p:pic>
        <p:nvPicPr>
          <p:cNvPr id="46" name="Immagine 4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1" y="6331585"/>
            <a:ext cx="1099174" cy="4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693" y="2430279"/>
            <a:ext cx="2279277" cy="392455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" y="0"/>
            <a:ext cx="12192000" cy="1411181"/>
          </a:xfrm>
          <a:prstGeom prst="rect">
            <a:avLst/>
          </a:prstGeom>
          <a:solidFill>
            <a:srgbClr val="FFA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5" name="Ovale 4"/>
          <p:cNvSpPr/>
          <p:nvPr/>
        </p:nvSpPr>
        <p:spPr>
          <a:xfrm>
            <a:off x="423572" y="247729"/>
            <a:ext cx="1371785" cy="1371785"/>
          </a:xfrm>
          <a:prstGeom prst="ellipse">
            <a:avLst/>
          </a:prstGeom>
          <a:solidFill>
            <a:srgbClr val="FFA83D"/>
          </a:solidFill>
          <a:ln w="76200" cmpd="sng">
            <a:solidFill>
              <a:srgbClr val="E9E9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58082" y="531886"/>
            <a:ext cx="98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latin typeface="Proxima Nova Semibold"/>
                <a:cs typeface="Proxima Nova Semibold"/>
              </a:rPr>
              <a:t>Di che dati stiamo parlando</a:t>
            </a:r>
            <a:endParaRPr lang="ro-RO" sz="3600" dirty="0">
              <a:solidFill>
                <a:schemeClr val="bg1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69" name="Immagine 68" descr="server4.eps"/>
          <p:cNvPicPr>
            <a:picLocks noChangeAspect="1"/>
          </p:cNvPicPr>
          <p:nvPr/>
        </p:nvPicPr>
        <p:blipFill>
          <a:blip r:embed="rId4" cstate="email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444500"/>
            <a:ext cx="901700" cy="942074"/>
          </a:xfrm>
          <a:prstGeom prst="rect">
            <a:avLst/>
          </a:prstGeom>
        </p:spPr>
      </p:pic>
      <p:sp>
        <p:nvSpPr>
          <p:cNvPr id="12" name="Shape 35"/>
          <p:cNvSpPr/>
          <p:nvPr/>
        </p:nvSpPr>
        <p:spPr>
          <a:xfrm>
            <a:off x="413984" y="1866566"/>
            <a:ext cx="11315700" cy="402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lvl="0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dirty="0">
                <a:solidFill>
                  <a:srgbClr val="595959"/>
                </a:solidFill>
                <a:latin typeface="Proxima Nova Semibold"/>
                <a:cs typeface="Proxima Nova Semibold"/>
              </a:rPr>
              <a:t>Le differenti tipologie di dato gestite dalla DMP</a:t>
            </a:r>
            <a:endParaRPr dirty="0">
              <a:solidFill>
                <a:srgbClr val="595959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497863" y="2530404"/>
            <a:ext cx="1928464" cy="5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ctr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1200" dirty="0" smtClean="0">
                <a:solidFill>
                  <a:srgbClr val="22A6C8"/>
                </a:solidFill>
                <a:latin typeface="Proxima Nova Semibold"/>
                <a:cs typeface="Proxima Nova Semibold"/>
              </a:rPr>
              <a:t>OWNED</a:t>
            </a:r>
          </a:p>
          <a:p>
            <a:pPr marL="228600" lvl="0" algn="ctr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1200" dirty="0" smtClean="0">
                <a:solidFill>
                  <a:srgbClr val="22A6C8"/>
                </a:solidFill>
                <a:latin typeface="Proxima Nova Semibold"/>
                <a:cs typeface="Proxima Nova Semibold"/>
              </a:rPr>
              <a:t>MEDIA </a:t>
            </a:r>
            <a:r>
              <a:rPr lang="it-IT" sz="1200" dirty="0">
                <a:solidFill>
                  <a:srgbClr val="22A6C8"/>
                </a:solidFill>
                <a:latin typeface="Proxima Nova Semibold"/>
                <a:cs typeface="Proxima Nova Semibold"/>
              </a:rPr>
              <a:t>DATA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270019" y="5757146"/>
            <a:ext cx="2384152" cy="420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ctr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900" dirty="0">
                <a:solidFill>
                  <a:srgbClr val="000000"/>
                </a:solidFill>
                <a:latin typeface="Proxima Nova Semibold"/>
                <a:cs typeface="Proxima Nova Semibold"/>
              </a:rPr>
              <a:t>Dati di proprietà</a:t>
            </a:r>
          </a:p>
          <a:p>
            <a:pPr marL="228600" lvl="0" algn="ctr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900" dirty="0" smtClean="0">
                <a:solidFill>
                  <a:srgbClr val="000000"/>
                </a:solidFill>
                <a:latin typeface="Proxima Nova Semibold"/>
                <a:cs typeface="Proxima Nova Semibold"/>
              </a:rPr>
              <a:t>Cliente</a:t>
            </a:r>
            <a:endParaRPr lang="it-IT" sz="900" dirty="0">
              <a:solidFill>
                <a:srgbClr val="000000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023" y="2430279"/>
            <a:ext cx="2279277" cy="3924554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4924193" y="2530404"/>
            <a:ext cx="1928464" cy="5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ctr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1200" dirty="0" smtClean="0">
                <a:solidFill>
                  <a:srgbClr val="22A6C8"/>
                </a:solidFill>
                <a:latin typeface="Proxima Nova Semibold"/>
                <a:cs typeface="Proxima Nova Semibold"/>
              </a:rPr>
              <a:t>PAID</a:t>
            </a:r>
          </a:p>
          <a:p>
            <a:pPr marL="228600" lvl="0" algn="ctr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1200" dirty="0" smtClean="0">
                <a:solidFill>
                  <a:srgbClr val="22A6C8"/>
                </a:solidFill>
                <a:latin typeface="Proxima Nova Semibold"/>
                <a:cs typeface="Proxima Nova Semibold"/>
              </a:rPr>
              <a:t>MEDIA </a:t>
            </a:r>
            <a:r>
              <a:rPr lang="it-IT" sz="1200" dirty="0">
                <a:solidFill>
                  <a:srgbClr val="22A6C8"/>
                </a:solidFill>
                <a:latin typeface="Proxima Nova Semibold"/>
                <a:cs typeface="Proxima Nova Semibold"/>
              </a:rPr>
              <a:t>DATA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4696349" y="5757146"/>
            <a:ext cx="2384152" cy="42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ctr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900" dirty="0">
                <a:solidFill>
                  <a:srgbClr val="000000"/>
                </a:solidFill>
                <a:latin typeface="Proxima Nova Semibold"/>
                <a:cs typeface="Proxima Nova Semibold"/>
              </a:rPr>
              <a:t>Dati acquisiti </a:t>
            </a:r>
            <a:r>
              <a:rPr lang="it-IT" sz="900" dirty="0" smtClean="0">
                <a:solidFill>
                  <a:srgbClr val="000000"/>
                </a:solidFill>
                <a:latin typeface="Proxima Nova Semibold"/>
                <a:cs typeface="Proxima Nova Semibold"/>
              </a:rPr>
              <a:t>da campagne </a:t>
            </a:r>
          </a:p>
          <a:p>
            <a:pPr marL="228600" lvl="0" algn="ctr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900" dirty="0" smtClean="0">
                <a:solidFill>
                  <a:srgbClr val="000000"/>
                </a:solidFill>
                <a:latin typeface="Proxima Nova Semibold"/>
                <a:cs typeface="Proxima Nova Semibold"/>
              </a:rPr>
              <a:t>Cliente</a:t>
            </a:r>
            <a:endParaRPr lang="it-IT" sz="900" dirty="0">
              <a:solidFill>
                <a:srgbClr val="000000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129" y="2430279"/>
            <a:ext cx="2279277" cy="3924554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8469299" y="2530404"/>
            <a:ext cx="1928464" cy="5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ctr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1200" dirty="0" smtClean="0">
                <a:solidFill>
                  <a:srgbClr val="22A6C8"/>
                </a:solidFill>
                <a:latin typeface="Proxima Nova Semibold"/>
                <a:cs typeface="Proxima Nova Semibold"/>
              </a:rPr>
              <a:t>EXTERNAL</a:t>
            </a:r>
          </a:p>
          <a:p>
            <a:pPr marL="228600" lvl="0" algn="ctr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1200" dirty="0" smtClean="0">
                <a:solidFill>
                  <a:srgbClr val="22A6C8"/>
                </a:solidFill>
                <a:latin typeface="Proxima Nova Semibold"/>
                <a:cs typeface="Proxima Nova Semibold"/>
              </a:rPr>
              <a:t>DATA</a:t>
            </a:r>
            <a:endParaRPr lang="it-IT" sz="1200" dirty="0">
              <a:solidFill>
                <a:srgbClr val="22A6C8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8241455" y="5757146"/>
            <a:ext cx="2384152" cy="420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ctr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900" dirty="0">
                <a:solidFill>
                  <a:srgbClr val="000000"/>
                </a:solidFill>
                <a:latin typeface="Proxima Nova Semibold"/>
                <a:cs typeface="Proxima Nova Semibold"/>
              </a:rPr>
              <a:t>Dati acquisiti da</a:t>
            </a:r>
          </a:p>
          <a:p>
            <a:pPr marL="228600" lvl="0" algn="ctr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900" dirty="0">
                <a:solidFill>
                  <a:srgbClr val="000000"/>
                </a:solidFill>
                <a:latin typeface="Proxima Nova Semibold"/>
                <a:cs typeface="Proxima Nova Semibold"/>
              </a:rPr>
              <a:t>fornitori esterni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1" y="6331585"/>
            <a:ext cx="1099174" cy="4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0"/>
            <a:ext cx="12192000" cy="1411181"/>
          </a:xfrm>
          <a:prstGeom prst="rect">
            <a:avLst/>
          </a:prstGeom>
          <a:solidFill>
            <a:srgbClr val="FFA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5" name="Ovale 4"/>
          <p:cNvSpPr/>
          <p:nvPr/>
        </p:nvSpPr>
        <p:spPr>
          <a:xfrm>
            <a:off x="423572" y="247729"/>
            <a:ext cx="1371785" cy="1371785"/>
          </a:xfrm>
          <a:prstGeom prst="ellipse">
            <a:avLst/>
          </a:prstGeom>
          <a:solidFill>
            <a:srgbClr val="FFA83D"/>
          </a:solidFill>
          <a:ln w="76200" cmpd="sng">
            <a:solidFill>
              <a:srgbClr val="E9E9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58082" y="531886"/>
            <a:ext cx="98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latin typeface="Proxima Nova Semibold"/>
                <a:cs typeface="Proxima Nova Semibold"/>
              </a:rPr>
              <a:t>Funzioni principali</a:t>
            </a:r>
            <a:endParaRPr lang="ro-RO" sz="3600" dirty="0">
              <a:solidFill>
                <a:schemeClr val="bg1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69" name="Immagine 68" descr="server4.eps"/>
          <p:cNvPicPr>
            <a:picLocks noChangeAspect="1"/>
          </p:cNvPicPr>
          <p:nvPr/>
        </p:nvPicPr>
        <p:blipFill>
          <a:blip r:embed="rId3" cstate="email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444500"/>
            <a:ext cx="901700" cy="942074"/>
          </a:xfrm>
          <a:prstGeom prst="rect">
            <a:avLst/>
          </a:prstGeom>
        </p:spPr>
      </p:pic>
      <p:sp>
        <p:nvSpPr>
          <p:cNvPr id="12" name="Shape 35"/>
          <p:cNvSpPr/>
          <p:nvPr/>
        </p:nvSpPr>
        <p:spPr>
          <a:xfrm>
            <a:off x="413984" y="1864258"/>
            <a:ext cx="11315700" cy="407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lvl="0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dirty="0">
                <a:solidFill>
                  <a:srgbClr val="595959"/>
                </a:solidFill>
                <a:latin typeface="Proxima Nova Semibold"/>
                <a:cs typeface="Proxima Nova Semibold"/>
              </a:rPr>
              <a:t>I 3 elementi cardine della </a:t>
            </a:r>
            <a:r>
              <a:rPr lang="it-IT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DMP</a:t>
            </a:r>
            <a:endParaRPr dirty="0">
              <a:solidFill>
                <a:srgbClr val="595959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3" name="Immagine 2" descr="TurboADV_1210-2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18" y="2338914"/>
            <a:ext cx="1170947" cy="2904145"/>
          </a:xfrm>
          <a:prstGeom prst="rect">
            <a:avLst/>
          </a:prstGeom>
        </p:spPr>
      </p:pic>
      <p:pic>
        <p:nvPicPr>
          <p:cNvPr id="6" name="Immagine 5" descr="TurboADV_1210-2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141" y="2402869"/>
            <a:ext cx="1823647" cy="2904145"/>
          </a:xfrm>
          <a:prstGeom prst="rect">
            <a:avLst/>
          </a:prstGeom>
        </p:spPr>
      </p:pic>
      <p:pic>
        <p:nvPicPr>
          <p:cNvPr id="7" name="Immagine 6" descr="TurboADV_1210-2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908" y="2293232"/>
            <a:ext cx="2241667" cy="290414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433904" y="5170838"/>
            <a:ext cx="192846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ctr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1200" dirty="0">
                <a:solidFill>
                  <a:srgbClr val="22A6C8"/>
                </a:solidFill>
                <a:latin typeface="Proxima Nova Semibold"/>
                <a:cs typeface="Proxima Nova Semibold"/>
              </a:rPr>
              <a:t>DATA COLLECTION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878503" y="5170838"/>
            <a:ext cx="192846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ctr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1200" dirty="0">
                <a:solidFill>
                  <a:srgbClr val="22A6C8"/>
                </a:solidFill>
                <a:latin typeface="Proxima Nova Semibold"/>
                <a:cs typeface="Proxima Nova Semibold"/>
              </a:rPr>
              <a:t>DATA MANAGEMENT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8441873" y="5170838"/>
            <a:ext cx="192846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ctr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1200" dirty="0">
                <a:solidFill>
                  <a:srgbClr val="22A6C8"/>
                </a:solidFill>
                <a:latin typeface="Proxima Nova Semibold"/>
                <a:cs typeface="Proxima Nova Semibold"/>
              </a:rPr>
              <a:t>DATA ACTIVACTION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762000" y="5536293"/>
            <a:ext cx="331470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ctr">
              <a:lnSpc>
                <a:spcPct val="90000"/>
              </a:lnSpc>
              <a:spcBef>
                <a:spcPts val="200"/>
              </a:spcBef>
              <a:buSzPct val="100000"/>
              <a:defRPr sz="1800"/>
            </a:pPr>
            <a:r>
              <a:rPr lang="it-IT" sz="1000" dirty="0">
                <a:solidFill>
                  <a:srgbClr val="000000"/>
                </a:solidFill>
                <a:latin typeface="Proxima Nova Semibold"/>
                <a:cs typeface="Proxima Nova Semibold"/>
              </a:rPr>
              <a:t>DATI </a:t>
            </a:r>
            <a:r>
              <a:rPr lang="it-IT" sz="1000" dirty="0" smtClean="0">
                <a:solidFill>
                  <a:srgbClr val="000000"/>
                </a:solidFill>
                <a:latin typeface="Proxima Nova Semibold"/>
                <a:cs typeface="Proxima Nova Semibold"/>
              </a:rPr>
              <a:t>UTILIZZABILI:</a:t>
            </a:r>
          </a:p>
          <a:p>
            <a:pPr marL="228600" lvl="0" algn="ctr">
              <a:lnSpc>
                <a:spcPct val="90000"/>
              </a:lnSpc>
              <a:spcBef>
                <a:spcPts val="200"/>
              </a:spcBef>
              <a:buSzPct val="100000"/>
              <a:defRPr sz="1800"/>
            </a:pPr>
            <a:r>
              <a:rPr lang="it-IT" sz="1000" dirty="0" smtClean="0">
                <a:solidFill>
                  <a:srgbClr val="000000"/>
                </a:solidFill>
                <a:latin typeface="Proxima Nova Semibold"/>
                <a:cs typeface="Proxima Nova Semibold"/>
              </a:rPr>
              <a:t>PROPERTIES, CAMPAGNE ONLINE, CRM</a:t>
            </a:r>
          </a:p>
          <a:p>
            <a:pPr marL="228600" lvl="0" algn="ctr">
              <a:lnSpc>
                <a:spcPct val="90000"/>
              </a:lnSpc>
              <a:spcBef>
                <a:spcPts val="200"/>
              </a:spcBef>
              <a:buSzPct val="100000"/>
              <a:defRPr sz="1800"/>
            </a:pPr>
            <a:endParaRPr lang="it-IT" sz="1000" dirty="0">
              <a:solidFill>
                <a:srgbClr val="000000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220651" y="5536293"/>
            <a:ext cx="3244168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ctr">
              <a:lnSpc>
                <a:spcPct val="90000"/>
              </a:lnSpc>
              <a:spcBef>
                <a:spcPts val="200"/>
              </a:spcBef>
              <a:buSzPct val="100000"/>
              <a:defRPr sz="1800"/>
            </a:pPr>
            <a:r>
              <a:rPr lang="it-IT" sz="1000" dirty="0">
                <a:solidFill>
                  <a:srgbClr val="000000"/>
                </a:solidFill>
                <a:latin typeface="Proxima Nova Semibold"/>
                <a:cs typeface="Proxima Nova Semibold"/>
              </a:rPr>
              <a:t>ANALISI </a:t>
            </a:r>
            <a:r>
              <a:rPr lang="it-IT" sz="1000" dirty="0" smtClean="0">
                <a:solidFill>
                  <a:srgbClr val="000000"/>
                </a:solidFill>
                <a:latin typeface="Proxima Nova Semibold"/>
                <a:cs typeface="Proxima Nova Semibold"/>
              </a:rPr>
              <a:t>INSIGHTS</a:t>
            </a:r>
            <a:endParaRPr lang="it-IT" sz="1000" dirty="0">
              <a:solidFill>
                <a:srgbClr val="000000"/>
              </a:solidFill>
              <a:latin typeface="Proxima Nova Semibold"/>
              <a:cs typeface="Proxima Nova Semibold"/>
            </a:endParaRPr>
          </a:p>
          <a:p>
            <a:pPr marL="228600" lvl="0" algn="ctr">
              <a:lnSpc>
                <a:spcPct val="90000"/>
              </a:lnSpc>
              <a:spcBef>
                <a:spcPts val="200"/>
              </a:spcBef>
              <a:buSzPct val="100000"/>
              <a:defRPr sz="1800"/>
            </a:pPr>
            <a:r>
              <a:rPr lang="it-IT" sz="1000" dirty="0">
                <a:solidFill>
                  <a:srgbClr val="000000"/>
                </a:solidFill>
                <a:latin typeface="Proxima Nova Semibold"/>
                <a:cs typeface="Proxima Nova Semibold"/>
              </a:rPr>
              <a:t>CREAZIONE </a:t>
            </a:r>
            <a:r>
              <a:rPr lang="it-IT" sz="1000" dirty="0" smtClean="0">
                <a:solidFill>
                  <a:srgbClr val="000000"/>
                </a:solidFill>
                <a:latin typeface="Proxima Nova Semibold"/>
                <a:cs typeface="Proxima Nova Semibold"/>
              </a:rPr>
              <a:t>SEGMENTI DI </a:t>
            </a:r>
            <a:r>
              <a:rPr lang="it-IT" sz="1000" dirty="0">
                <a:solidFill>
                  <a:srgbClr val="000000"/>
                </a:solidFill>
                <a:latin typeface="Proxima Nova Semibold"/>
                <a:cs typeface="Proxima Nova Semibold"/>
              </a:rPr>
              <a:t>AUDIENCE</a:t>
            </a:r>
          </a:p>
          <a:p>
            <a:pPr marL="228600" lvl="0" algn="ctr">
              <a:lnSpc>
                <a:spcPct val="90000"/>
              </a:lnSpc>
              <a:spcBef>
                <a:spcPts val="200"/>
              </a:spcBef>
              <a:buSzPct val="100000"/>
              <a:defRPr sz="1800"/>
            </a:pPr>
            <a:r>
              <a:rPr lang="it-IT" sz="1000" dirty="0">
                <a:solidFill>
                  <a:srgbClr val="000000"/>
                </a:solidFill>
                <a:latin typeface="Proxima Nova Semibold"/>
                <a:cs typeface="Proxima Nova Semibold"/>
              </a:rPr>
              <a:t>DIRECT, CLUSTER </a:t>
            </a:r>
            <a:r>
              <a:rPr lang="it-IT" sz="1000" dirty="0" smtClean="0">
                <a:solidFill>
                  <a:srgbClr val="000000"/>
                </a:solidFill>
                <a:latin typeface="Proxima Nova Semibold"/>
                <a:cs typeface="Proxima Nova Semibold"/>
              </a:rPr>
              <a:t>&amp; LOOKALIKE </a:t>
            </a:r>
            <a:r>
              <a:rPr lang="it-IT" sz="1000" dirty="0">
                <a:solidFill>
                  <a:srgbClr val="000000"/>
                </a:solidFill>
                <a:latin typeface="Proxima Nova Semibold"/>
                <a:cs typeface="Proxima Nova Semibold"/>
              </a:rPr>
              <a:t>(TWINS)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7277100" y="5654594"/>
            <a:ext cx="4086225" cy="39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ctr">
              <a:lnSpc>
                <a:spcPct val="90000"/>
              </a:lnSpc>
              <a:spcBef>
                <a:spcPts val="200"/>
              </a:spcBef>
              <a:buSzPct val="100000"/>
              <a:defRPr sz="1800"/>
            </a:pPr>
            <a:r>
              <a:rPr lang="it-IT" sz="1000" dirty="0">
                <a:solidFill>
                  <a:srgbClr val="000000"/>
                </a:solidFill>
                <a:latin typeface="Proxima Nova Semibold"/>
                <a:cs typeface="Proxima Nova Semibold"/>
              </a:rPr>
              <a:t>AUDIENCE </a:t>
            </a:r>
            <a:r>
              <a:rPr lang="it-IT" sz="1000" dirty="0" smtClean="0">
                <a:solidFill>
                  <a:srgbClr val="000000"/>
                </a:solidFill>
                <a:latin typeface="Proxima Nova Semibold"/>
                <a:cs typeface="Proxima Nova Semibold"/>
              </a:rPr>
              <a:t>TARGETING</a:t>
            </a:r>
          </a:p>
          <a:p>
            <a:pPr marL="228600" lvl="0" algn="ctr">
              <a:lnSpc>
                <a:spcPct val="90000"/>
              </a:lnSpc>
              <a:spcBef>
                <a:spcPts val="200"/>
              </a:spcBef>
              <a:buSzPct val="100000"/>
              <a:defRPr sz="1800"/>
            </a:pPr>
            <a:r>
              <a:rPr lang="it-IT" sz="1000" dirty="0" smtClean="0">
                <a:solidFill>
                  <a:srgbClr val="000000"/>
                </a:solidFill>
                <a:latin typeface="Proxima Nova Semibold"/>
                <a:cs typeface="Proxima Nova Semibold"/>
              </a:rPr>
              <a:t>SU PROGRAMMATIC CAMPAIGNS</a:t>
            </a:r>
            <a:endParaRPr lang="it-IT" sz="1000" dirty="0">
              <a:solidFill>
                <a:srgbClr val="000000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1" y="6331585"/>
            <a:ext cx="1099174" cy="4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0"/>
            <a:ext cx="12192000" cy="1411181"/>
          </a:xfrm>
          <a:prstGeom prst="rect">
            <a:avLst/>
          </a:prstGeom>
          <a:solidFill>
            <a:srgbClr val="FFA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5" name="Ovale 4"/>
          <p:cNvSpPr/>
          <p:nvPr/>
        </p:nvSpPr>
        <p:spPr>
          <a:xfrm>
            <a:off x="423572" y="247729"/>
            <a:ext cx="1371785" cy="1371785"/>
          </a:xfrm>
          <a:prstGeom prst="ellipse">
            <a:avLst/>
          </a:prstGeom>
          <a:solidFill>
            <a:srgbClr val="FFA83D"/>
          </a:solidFill>
          <a:ln w="76200" cmpd="sng">
            <a:solidFill>
              <a:srgbClr val="E9E9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58082" y="531886"/>
            <a:ext cx="98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latin typeface="Proxima Nova Semibold"/>
                <a:cs typeface="Proxima Nova Semibold"/>
              </a:rPr>
              <a:t>Data Management</a:t>
            </a:r>
            <a:endParaRPr lang="ro-RO" sz="3600" dirty="0">
              <a:solidFill>
                <a:schemeClr val="bg1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69" name="Immagine 68" descr="server4.eps"/>
          <p:cNvPicPr>
            <a:picLocks noChangeAspect="1"/>
          </p:cNvPicPr>
          <p:nvPr/>
        </p:nvPicPr>
        <p:blipFill>
          <a:blip r:embed="rId3" cstate="email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444500"/>
            <a:ext cx="901700" cy="942074"/>
          </a:xfrm>
          <a:prstGeom prst="rect">
            <a:avLst/>
          </a:prstGeom>
        </p:spPr>
      </p:pic>
      <p:sp>
        <p:nvSpPr>
          <p:cNvPr id="12" name="Shape 35"/>
          <p:cNvSpPr/>
          <p:nvPr/>
        </p:nvSpPr>
        <p:spPr>
          <a:xfrm>
            <a:off x="413984" y="2172389"/>
            <a:ext cx="11315700" cy="30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lvl="0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1200" dirty="0">
                <a:solidFill>
                  <a:srgbClr val="595959"/>
                </a:solidFill>
                <a:latin typeface="Proxima Nova Semibold"/>
                <a:cs typeface="Proxima Nova Semibold"/>
              </a:rPr>
              <a:t>I profili vengono visualizzati tramite Analytics, </a:t>
            </a:r>
            <a:r>
              <a:rPr lang="it-IT" sz="1200" dirty="0" err="1">
                <a:solidFill>
                  <a:srgbClr val="595959"/>
                </a:solidFill>
                <a:latin typeface="Proxima Nova Semibold"/>
                <a:cs typeface="Proxima Nova Semibold"/>
              </a:rPr>
              <a:t>Insight</a:t>
            </a:r>
            <a:r>
              <a:rPr lang="it-IT" sz="1200" dirty="0">
                <a:solidFill>
                  <a:srgbClr val="595959"/>
                </a:solidFill>
                <a:latin typeface="Proxima Nova Semibold"/>
                <a:cs typeface="Proxima Nova Semibold"/>
              </a:rPr>
              <a:t> e Segmenti, con rappresentazioni dei profili attivi secondo le tassonomie desiderate</a:t>
            </a:r>
            <a:endParaRPr sz="1200" dirty="0">
              <a:solidFill>
                <a:srgbClr val="595959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15" name="Shape 35"/>
          <p:cNvSpPr/>
          <p:nvPr/>
        </p:nvSpPr>
        <p:spPr>
          <a:xfrm>
            <a:off x="392881" y="2500171"/>
            <a:ext cx="3773527" cy="50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lvl="0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1200" dirty="0">
                <a:solidFill>
                  <a:srgbClr val="22A6C8"/>
                </a:solidFill>
                <a:latin typeface="Proxima Nova Semibold"/>
                <a:cs typeface="Proxima Nova Semibold"/>
              </a:rPr>
              <a:t>Es: </a:t>
            </a:r>
            <a:r>
              <a:rPr lang="it-IT" sz="1200" dirty="0" err="1">
                <a:solidFill>
                  <a:srgbClr val="22A6C8"/>
                </a:solidFill>
                <a:latin typeface="Proxima Nova Semibold"/>
                <a:cs typeface="Proxima Nova Semibold"/>
              </a:rPr>
              <a:t>overview</a:t>
            </a:r>
            <a:r>
              <a:rPr lang="it-IT" sz="1200" dirty="0">
                <a:solidFill>
                  <a:srgbClr val="22A6C8"/>
                </a:solidFill>
                <a:latin typeface="Proxima Nova Semibold"/>
                <a:cs typeface="Proxima Nova Semibold"/>
              </a:rPr>
              <a:t> profili segmento non clienti, canale mobile (profili attivi, numero eventi, % clienti)</a:t>
            </a:r>
          </a:p>
        </p:txBody>
      </p:sp>
      <p:sp>
        <p:nvSpPr>
          <p:cNvPr id="16" name="Shape 35"/>
          <p:cNvSpPr/>
          <p:nvPr/>
        </p:nvSpPr>
        <p:spPr>
          <a:xfrm>
            <a:off x="6076011" y="2496486"/>
            <a:ext cx="4924769" cy="531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lvl="0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1200" dirty="0">
                <a:solidFill>
                  <a:srgbClr val="22A6C8"/>
                </a:solidFill>
                <a:latin typeface="Proxima Nova Semibold"/>
                <a:cs typeface="Proxima Nova Semibold"/>
              </a:rPr>
              <a:t>Es: distribuzione geografica per stato/regione di utenti</a:t>
            </a:r>
          </a:p>
          <a:p>
            <a:pPr marL="228600" lvl="0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1200" dirty="0">
                <a:solidFill>
                  <a:srgbClr val="22A6C8"/>
                </a:solidFill>
                <a:latin typeface="Proxima Nova Semibold"/>
                <a:cs typeface="Proxima Nova Semibold"/>
              </a:rPr>
              <a:t>appartenenti a un determinato segmento</a:t>
            </a:r>
          </a:p>
        </p:txBody>
      </p:sp>
      <p:sp>
        <p:nvSpPr>
          <p:cNvPr id="18" name="Shape 35"/>
          <p:cNvSpPr/>
          <p:nvPr/>
        </p:nvSpPr>
        <p:spPr>
          <a:xfrm>
            <a:off x="413984" y="1752601"/>
            <a:ext cx="11315700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lvl="0">
              <a:lnSpc>
                <a:spcPct val="110000"/>
              </a:lnSpc>
              <a:spcBef>
                <a:spcPts val="200"/>
              </a:spcBef>
              <a:buSzPct val="100000"/>
              <a:defRPr sz="1800"/>
            </a:pPr>
            <a:r>
              <a:rPr lang="it-IT" sz="2400" dirty="0">
                <a:solidFill>
                  <a:srgbClr val="595959"/>
                </a:solidFill>
                <a:latin typeface="Proxima Nova Semibold"/>
                <a:cs typeface="Proxima Nova Semibold"/>
              </a:rPr>
              <a:t>Analytics, </a:t>
            </a:r>
            <a:r>
              <a:rPr lang="it-IT" sz="2400" dirty="0" err="1">
                <a:solidFill>
                  <a:srgbClr val="595959"/>
                </a:solidFill>
                <a:latin typeface="Proxima Nova Semibold"/>
                <a:cs typeface="Proxima Nova Semibold"/>
              </a:rPr>
              <a:t>Insight</a:t>
            </a:r>
            <a:r>
              <a:rPr lang="it-IT" sz="2400" dirty="0">
                <a:solidFill>
                  <a:srgbClr val="595959"/>
                </a:solidFill>
                <a:latin typeface="Proxima Nova Semibold"/>
                <a:cs typeface="Proxima Nova Semibold"/>
              </a:rPr>
              <a:t> e Segmenti</a:t>
            </a:r>
            <a:endParaRPr sz="2400" dirty="0">
              <a:solidFill>
                <a:srgbClr val="595959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3" name="Immagine 2" descr="TurboADV_1210-3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89" y="3042269"/>
            <a:ext cx="4895497" cy="314501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767" y="3042269"/>
            <a:ext cx="3460299" cy="314501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1" y="6331585"/>
            <a:ext cx="1099174" cy="4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-3723"/>
            <a:ext cx="12192000" cy="1395854"/>
          </a:xfrm>
          <a:prstGeom prst="rect">
            <a:avLst/>
          </a:prstGeom>
          <a:solidFill>
            <a:srgbClr val="FFA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/>
          </a:p>
        </p:txBody>
      </p:sp>
      <p:sp>
        <p:nvSpPr>
          <p:cNvPr id="5" name="Ovale 4"/>
          <p:cNvSpPr/>
          <p:nvPr/>
        </p:nvSpPr>
        <p:spPr>
          <a:xfrm>
            <a:off x="423572" y="247729"/>
            <a:ext cx="1371785" cy="1371785"/>
          </a:xfrm>
          <a:prstGeom prst="ellipse">
            <a:avLst/>
          </a:prstGeom>
          <a:solidFill>
            <a:srgbClr val="FFA83D"/>
          </a:solidFill>
          <a:ln w="76200" cmpd="sng">
            <a:solidFill>
              <a:srgbClr val="E9E9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58082" y="531886"/>
            <a:ext cx="10233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Proxima Nova Semibold"/>
                <a:cs typeface="Proxima Nova Semibold"/>
              </a:rPr>
              <a:t>Trasparenza e Qualità</a:t>
            </a:r>
            <a:endParaRPr lang="ro-RO" sz="4400" dirty="0">
              <a:solidFill>
                <a:schemeClr val="bg1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4" name="Immagine 3" descr="users6.eps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76" y="480916"/>
            <a:ext cx="901700" cy="8382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35481" y="1557412"/>
            <a:ext cx="1205812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400" dirty="0">
              <a:solidFill>
                <a:srgbClr val="595959"/>
              </a:solidFill>
              <a:latin typeface="Proxima Nova Semibold"/>
              <a:cs typeface="Proxima Nova Semibold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595959"/>
                </a:solidFill>
                <a:latin typeface="Proxima Nova Semibold"/>
                <a:cs typeface="Proxima Nova Semibold"/>
              </a:rPr>
              <a:t>Offriamo ai nostri Clienti accesso diretto ai dati tramite dashboard</a:t>
            </a:r>
          </a:p>
          <a:p>
            <a:pPr marL="342900" indent="-342900" algn="just">
              <a:buFont typeface="Arial"/>
              <a:buChar char="•"/>
            </a:pPr>
            <a:endParaRPr lang="it-IT" sz="2200" dirty="0">
              <a:solidFill>
                <a:srgbClr val="595959"/>
              </a:solidFill>
              <a:latin typeface="Proxima Nova Semibold"/>
              <a:cs typeface="Proxima Nova Semibold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595959"/>
                </a:solidFill>
                <a:latin typeface="Proxima Nova Semibold"/>
                <a:cs typeface="Proxima Nova Semibold"/>
              </a:rPr>
              <a:t>Real-time monitoring di campagne, costi, risultati</a:t>
            </a:r>
          </a:p>
          <a:p>
            <a:pPr algn="just"/>
            <a:endParaRPr lang="it-IT" sz="2200" dirty="0">
              <a:solidFill>
                <a:srgbClr val="595959"/>
              </a:solidFill>
              <a:latin typeface="Proxima Nova Semibold"/>
              <a:cs typeface="Proxima Nova Semibold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595959"/>
                </a:solidFill>
                <a:latin typeface="Proxima Nova Semibold"/>
                <a:cs typeface="Proxima Nova Semibold"/>
              </a:rPr>
              <a:t>Granularità del dettaglio a singolo dominio o URL</a:t>
            </a:r>
            <a:r>
              <a:rPr lang="it-IT" sz="2000" dirty="0">
                <a:solidFill>
                  <a:srgbClr val="595959"/>
                </a:solidFill>
                <a:latin typeface="Proxima Nova Semibold"/>
                <a:cs typeface="Proxima Nova Semibold"/>
              </a:rPr>
              <a:t> </a:t>
            </a:r>
          </a:p>
          <a:p>
            <a:pPr algn="just"/>
            <a:endParaRPr lang="it-IT" sz="2400" dirty="0">
              <a:solidFill>
                <a:srgbClr val="595959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11" name="Immagine 10" descr="Daily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8" t="4028"/>
          <a:stretch/>
        </p:blipFill>
        <p:spPr>
          <a:xfrm>
            <a:off x="493391" y="4009196"/>
            <a:ext cx="3200835" cy="2119644"/>
          </a:xfrm>
          <a:prstGeom prst="rect">
            <a:avLst/>
          </a:prstGeom>
        </p:spPr>
      </p:pic>
      <p:pic>
        <p:nvPicPr>
          <p:cNvPr id="12" name="Immagine 11" descr="GEO.tif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99" t="6490"/>
          <a:stretch/>
        </p:blipFill>
        <p:spPr>
          <a:xfrm>
            <a:off x="3980215" y="3981789"/>
            <a:ext cx="3308190" cy="2137915"/>
          </a:xfrm>
          <a:prstGeom prst="rect">
            <a:avLst/>
          </a:prstGeom>
        </p:spPr>
      </p:pic>
      <p:pic>
        <p:nvPicPr>
          <p:cNvPr id="13" name="Immagine 12" descr="Domain.tiff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84"/>
          <a:stretch/>
        </p:blipFill>
        <p:spPr>
          <a:xfrm>
            <a:off x="7547048" y="3998012"/>
            <a:ext cx="2512637" cy="2094281"/>
          </a:xfrm>
          <a:prstGeom prst="rect">
            <a:avLst/>
          </a:prstGeom>
        </p:spPr>
      </p:pic>
      <p:pic>
        <p:nvPicPr>
          <p:cNvPr id="14" name="Immagine 13" descr="Category.tif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75" y="4438627"/>
            <a:ext cx="3947125" cy="1851242"/>
          </a:xfrm>
          <a:prstGeom prst="rect">
            <a:avLst/>
          </a:prstGeom>
        </p:spPr>
      </p:pic>
      <p:pic>
        <p:nvPicPr>
          <p:cNvPr id="15" name="Immagine 14" descr="images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829" y="1892499"/>
            <a:ext cx="456304" cy="466915"/>
          </a:xfrm>
          <a:prstGeom prst="rect">
            <a:avLst/>
          </a:prstGeom>
        </p:spPr>
      </p:pic>
      <p:pic>
        <p:nvPicPr>
          <p:cNvPr id="16" name="Immagine 15" descr="images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89" y="2593539"/>
            <a:ext cx="456304" cy="466915"/>
          </a:xfrm>
          <a:prstGeom prst="rect">
            <a:avLst/>
          </a:prstGeom>
        </p:spPr>
      </p:pic>
      <p:pic>
        <p:nvPicPr>
          <p:cNvPr id="18" name="Immagine 17" descr="images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89" y="3294579"/>
            <a:ext cx="456304" cy="46691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1" y="6331585"/>
            <a:ext cx="1099174" cy="4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val 5"/>
          <p:cNvSpPr/>
          <p:nvPr/>
        </p:nvSpPr>
        <p:spPr>
          <a:xfrm>
            <a:off x="8175944" y="218470"/>
            <a:ext cx="3697794" cy="3697794"/>
          </a:xfrm>
          <a:prstGeom prst="ellipse">
            <a:avLst/>
          </a:prstGeom>
          <a:solidFill>
            <a:schemeClr val="bg2">
              <a:lumMod val="1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Le nostre linee di business</a:t>
            </a:r>
            <a:endParaRPr lang="en-US" sz="3200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32" y="2625213"/>
            <a:ext cx="2016909" cy="91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-3723"/>
            <a:ext cx="12192000" cy="1395854"/>
          </a:xfrm>
          <a:prstGeom prst="rect">
            <a:avLst/>
          </a:prstGeom>
          <a:solidFill>
            <a:srgbClr val="FFA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/>
          </a:p>
        </p:txBody>
      </p:sp>
      <p:sp>
        <p:nvSpPr>
          <p:cNvPr id="5" name="Ovale 4"/>
          <p:cNvSpPr/>
          <p:nvPr/>
        </p:nvSpPr>
        <p:spPr>
          <a:xfrm>
            <a:off x="423572" y="247729"/>
            <a:ext cx="1371785" cy="1371785"/>
          </a:xfrm>
          <a:prstGeom prst="ellipse">
            <a:avLst/>
          </a:prstGeom>
          <a:solidFill>
            <a:srgbClr val="FFA83D"/>
          </a:solidFill>
          <a:ln w="76200" cmpd="sng">
            <a:solidFill>
              <a:srgbClr val="E9E9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58082" y="531886"/>
            <a:ext cx="10233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 smtClean="0">
                <a:solidFill>
                  <a:schemeClr val="bg1"/>
                </a:solidFill>
                <a:latin typeface="Proxima Nova Semibold"/>
                <a:cs typeface="Proxima Nova Semibold"/>
              </a:rPr>
              <a:t>Selling</a:t>
            </a:r>
            <a:r>
              <a:rPr lang="it-IT" sz="4400" dirty="0" smtClean="0">
                <a:solidFill>
                  <a:schemeClr val="bg1"/>
                </a:solidFill>
                <a:latin typeface="Proxima Nova Semibold"/>
                <a:cs typeface="Proxima Nova Semibold"/>
              </a:rPr>
              <a:t> </a:t>
            </a:r>
            <a:r>
              <a:rPr lang="it-IT" sz="4400" dirty="0" err="1" smtClean="0">
                <a:solidFill>
                  <a:schemeClr val="bg1"/>
                </a:solidFill>
                <a:latin typeface="Proxima Nova Semibold"/>
                <a:cs typeface="Proxima Nova Semibold"/>
              </a:rPr>
              <a:t>Propostion</a:t>
            </a:r>
            <a:endParaRPr lang="ro-RO" sz="4400" dirty="0">
              <a:solidFill>
                <a:schemeClr val="bg1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4" name="Immagine 3" descr="users6.eps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76" y="480916"/>
            <a:ext cx="901700" cy="8382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1" y="6331585"/>
            <a:ext cx="1099174" cy="49739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55751" y="1619804"/>
            <a:ext cx="12036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«</a:t>
            </a:r>
            <a:r>
              <a:rPr lang="it-IT" sz="2000" b="1" dirty="0">
                <a:solidFill>
                  <a:srgbClr val="FF0000"/>
                </a:solidFill>
                <a:latin typeface="Proxima Nova Semibold"/>
                <a:cs typeface="Proxima Nova Semibold"/>
              </a:rPr>
              <a:t>La nostra </a:t>
            </a:r>
            <a:r>
              <a:rPr lang="it-IT" sz="2000" b="1" dirty="0" err="1">
                <a:solidFill>
                  <a:srgbClr val="FF0000"/>
                </a:solidFill>
                <a:latin typeface="Proxima Nova Semibold"/>
                <a:cs typeface="Proxima Nova Semibold"/>
              </a:rPr>
              <a:t>mission</a:t>
            </a:r>
            <a:r>
              <a:rPr lang="it-IT" sz="2000" b="1" dirty="0">
                <a:solidFill>
                  <a:srgbClr val="FF0000"/>
                </a:solidFill>
                <a:latin typeface="Proxima Nova Semibold"/>
                <a:cs typeface="Proxima Nova Semibold"/>
              </a:rPr>
              <a:t> </a:t>
            </a:r>
            <a:r>
              <a:rPr lang="it-IT" sz="2000" b="1" dirty="0">
                <a:solidFill>
                  <a:srgbClr val="595959"/>
                </a:solidFill>
                <a:latin typeface="Proxima Nova Semibold"/>
                <a:cs typeface="Proxima Nova Semibold"/>
              </a:rPr>
              <a:t>è quella di catturare opportunità commerciali nel mondo digitale per convertirle </a:t>
            </a:r>
            <a:r>
              <a:rPr lang="it-IT" sz="200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in vendite </a:t>
            </a:r>
            <a:r>
              <a:rPr lang="it-IT" sz="2000" b="1" dirty="0">
                <a:solidFill>
                  <a:srgbClr val="595959"/>
                </a:solidFill>
                <a:latin typeface="Proxima Nova Semibold"/>
                <a:cs typeface="Proxima Nova Semibold"/>
              </a:rPr>
              <a:t>attraverso la strutturazione di strategie di marketing </a:t>
            </a:r>
            <a:endParaRPr lang="it-IT" sz="2000" b="1" dirty="0" smtClean="0">
              <a:solidFill>
                <a:srgbClr val="595959"/>
              </a:solidFill>
              <a:latin typeface="Proxima Nova Semibold"/>
              <a:cs typeface="Proxima Nova Semibold"/>
            </a:endParaRPr>
          </a:p>
          <a:p>
            <a:pPr algn="ctr"/>
            <a:r>
              <a:rPr lang="it-IT" sz="200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e </a:t>
            </a:r>
            <a:r>
              <a:rPr lang="it-IT" sz="2000" b="1" dirty="0">
                <a:solidFill>
                  <a:srgbClr val="595959"/>
                </a:solidFill>
                <a:latin typeface="Proxima Nova Semibold"/>
                <a:cs typeface="Proxima Nova Semibold"/>
              </a:rPr>
              <a:t>processi di gestione efficaci.»</a:t>
            </a:r>
          </a:p>
          <a:p>
            <a:endParaRPr lang="it-IT" sz="2000" dirty="0">
              <a:solidFill>
                <a:srgbClr val="595959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090863" y="2656025"/>
            <a:ext cx="4015122" cy="369332"/>
          </a:xfrm>
          <a:prstGeom prst="roundRect">
            <a:avLst/>
          </a:prstGeom>
          <a:solidFill>
            <a:srgbClr val="FFA83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4072" tIns="62036" rIns="124072" bIns="62036" rtlCol="0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2000" b="1" dirty="0" smtClean="0">
                <a:solidFill>
                  <a:srgbClr val="FFFFFF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LEAD GENERATION</a:t>
            </a:r>
            <a:endParaRPr lang="it-IT" sz="2000" b="1" dirty="0">
              <a:solidFill>
                <a:srgbClr val="FFFFFF"/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7390814" y="2656024"/>
            <a:ext cx="4015122" cy="369332"/>
          </a:xfrm>
          <a:prstGeom prst="roundRect">
            <a:avLst/>
          </a:prstGeom>
          <a:solidFill>
            <a:srgbClr val="FFA83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4072" tIns="62036" rIns="124072" bIns="62036" rtlCol="0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2000" b="1" dirty="0" smtClean="0">
                <a:solidFill>
                  <a:srgbClr val="FFFFFF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MEDIA CENTER</a:t>
            </a:r>
            <a:endParaRPr lang="it-IT" sz="2000" b="1" dirty="0">
              <a:solidFill>
                <a:srgbClr val="FFFFFF"/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7390814" y="5165645"/>
            <a:ext cx="4015122" cy="369332"/>
          </a:xfrm>
          <a:prstGeom prst="roundRect">
            <a:avLst/>
          </a:prstGeom>
          <a:solidFill>
            <a:srgbClr val="FFA83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4072" tIns="62036" rIns="124072" bIns="62036" rtlCol="0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2000" b="1" dirty="0" smtClean="0">
                <a:solidFill>
                  <a:srgbClr val="FFFFFF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INNOVATIVE TRAINING</a:t>
            </a:r>
            <a:endParaRPr lang="it-IT" sz="2000" b="1" dirty="0">
              <a:solidFill>
                <a:srgbClr val="FFFFFF"/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223393" y="5541734"/>
            <a:ext cx="3851059" cy="99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450" b="1" dirty="0">
                <a:solidFill>
                  <a:srgbClr val="595959"/>
                </a:solidFill>
                <a:latin typeface="Proxima Nova Semibold"/>
                <a:cs typeface="Proxima Nova Semibold"/>
              </a:rPr>
              <a:t>CRM STRATEGY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50" b="1" dirty="0">
                <a:solidFill>
                  <a:srgbClr val="595959"/>
                </a:solidFill>
                <a:latin typeface="Proxima Nova Semibold"/>
                <a:cs typeface="Proxima Nova Semibold"/>
              </a:rPr>
              <a:t>CRM PLATFORM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5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SALESMEN </a:t>
            </a:r>
            <a:r>
              <a:rPr lang="it-IT" sz="1450" b="1" dirty="0">
                <a:solidFill>
                  <a:srgbClr val="595959"/>
                </a:solidFill>
                <a:latin typeface="Proxima Nova Semibold"/>
                <a:cs typeface="Proxima Nova Semibold"/>
              </a:rPr>
              <a:t>GOVERNANCE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50" b="1" dirty="0">
                <a:solidFill>
                  <a:srgbClr val="595959"/>
                </a:solidFill>
                <a:latin typeface="Proxima Nova Semibold"/>
                <a:cs typeface="Proxima Nova Semibold"/>
              </a:rPr>
              <a:t>BUSINESS INTELLIGENCE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50" b="1" dirty="0">
                <a:solidFill>
                  <a:srgbClr val="595959"/>
                </a:solidFill>
                <a:latin typeface="Proxima Nova Semibold"/>
                <a:cs typeface="Proxima Nova Semibold"/>
              </a:rPr>
              <a:t>ANALYSIS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7459617" y="5578800"/>
            <a:ext cx="3851059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45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COMPORTAMENTALE</a:t>
            </a:r>
            <a:endParaRPr lang="it-IT" sz="1450" b="1" dirty="0">
              <a:solidFill>
                <a:srgbClr val="595959"/>
              </a:solidFill>
              <a:latin typeface="Proxima Nova Semibold"/>
              <a:cs typeface="Proxima Nova Semibold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5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MOTIVATION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5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INTELLIGENZA SOCIALE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5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NEW SALES APPROACH </a:t>
            </a:r>
            <a:endParaRPr lang="it-IT" sz="1450" b="1" dirty="0">
              <a:solidFill>
                <a:srgbClr val="595959"/>
              </a:solidFill>
              <a:latin typeface="Proxima Nova Semibold"/>
              <a:cs typeface="Proxima Nova Semibold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5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CREAZIONE ECOSISTEMI SOCIALI</a:t>
            </a:r>
            <a:endParaRPr lang="it-IT" sz="1450" b="1" dirty="0">
              <a:solidFill>
                <a:srgbClr val="595959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254924" y="2996116"/>
            <a:ext cx="3851059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5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LIST BROKING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145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12 </a:t>
            </a:r>
            <a:r>
              <a:rPr lang="it-IT" sz="1450" dirty="0" err="1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mil</a:t>
            </a:r>
            <a:r>
              <a:rPr lang="it-IT" sz="145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 contatti profilati B2C – DEM – SMS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145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3,5 </a:t>
            </a:r>
            <a:r>
              <a:rPr lang="it-IT" sz="1450" dirty="0" err="1">
                <a:solidFill>
                  <a:srgbClr val="595959"/>
                </a:solidFill>
                <a:latin typeface="Proxima Nova Semibold"/>
                <a:cs typeface="Proxima Nova Semibold"/>
              </a:rPr>
              <a:t>mil</a:t>
            </a:r>
            <a:r>
              <a:rPr lang="it-IT" sz="1450" dirty="0">
                <a:solidFill>
                  <a:srgbClr val="595959"/>
                </a:solidFill>
                <a:latin typeface="Proxima Nova Semibold"/>
                <a:cs typeface="Proxima Nova Semibold"/>
              </a:rPr>
              <a:t> contatti profilati </a:t>
            </a:r>
            <a:r>
              <a:rPr lang="it-IT" sz="145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B2B </a:t>
            </a:r>
            <a:r>
              <a:rPr lang="it-IT" sz="1450" dirty="0">
                <a:solidFill>
                  <a:srgbClr val="595959"/>
                </a:solidFill>
                <a:latin typeface="Proxima Nova Semibold"/>
                <a:cs typeface="Proxima Nova Semibold"/>
              </a:rPr>
              <a:t>– DEM - </a:t>
            </a:r>
            <a:r>
              <a:rPr lang="it-IT" sz="145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SMS</a:t>
            </a:r>
            <a:endParaRPr lang="it-IT" sz="1450" dirty="0">
              <a:solidFill>
                <a:srgbClr val="595959"/>
              </a:solidFill>
              <a:latin typeface="Proxima Nova Semibold"/>
              <a:cs typeface="Proxima Nova Semibold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5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DIGITAL CAMPAIGNS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1450" dirty="0" err="1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Search</a:t>
            </a:r>
            <a:r>
              <a:rPr lang="it-IT" sz="145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 Engine Marketing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1450" dirty="0" err="1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Facebook</a:t>
            </a:r>
            <a:endParaRPr lang="it-IT" sz="1450" dirty="0" smtClean="0">
              <a:solidFill>
                <a:srgbClr val="595959"/>
              </a:solidFill>
              <a:latin typeface="Proxima Nova Semibold"/>
              <a:cs typeface="Proxima Nova Semibold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145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Performance SEO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7412318" y="3027648"/>
            <a:ext cx="3851059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45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DISPLAY ADVERTISING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5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CONCORSI ONLINE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5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DIGITAL PR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5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DIGITAL PRESS OFFICE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50" b="1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PROGRAMMATIC</a:t>
            </a:r>
            <a:endParaRPr lang="it-IT" sz="1450" b="1" dirty="0">
              <a:solidFill>
                <a:srgbClr val="595959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1047622" y="5191917"/>
            <a:ext cx="4015122" cy="369332"/>
          </a:xfrm>
          <a:prstGeom prst="roundRect">
            <a:avLst/>
          </a:prstGeom>
          <a:solidFill>
            <a:srgbClr val="FFA83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4072" tIns="62036" rIns="124072" bIns="62036" rtlCol="0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2000" b="1" dirty="0" smtClean="0">
                <a:solidFill>
                  <a:srgbClr val="FFFFFF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IN-STORE PROCESSES</a:t>
            </a:r>
            <a:endParaRPr lang="it-IT" sz="2000" b="1" dirty="0">
              <a:solidFill>
                <a:srgbClr val="FFFFFF"/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-3723"/>
            <a:ext cx="12192000" cy="1395854"/>
          </a:xfrm>
          <a:prstGeom prst="rect">
            <a:avLst/>
          </a:prstGeom>
          <a:solidFill>
            <a:srgbClr val="FFA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/>
          </a:p>
        </p:txBody>
      </p:sp>
      <p:sp>
        <p:nvSpPr>
          <p:cNvPr id="5" name="Ovale 4"/>
          <p:cNvSpPr/>
          <p:nvPr/>
        </p:nvSpPr>
        <p:spPr>
          <a:xfrm>
            <a:off x="423572" y="247729"/>
            <a:ext cx="1371785" cy="1371785"/>
          </a:xfrm>
          <a:prstGeom prst="ellipse">
            <a:avLst/>
          </a:prstGeom>
          <a:solidFill>
            <a:srgbClr val="FFA83D"/>
          </a:solidFill>
          <a:ln w="76200" cmpd="sng">
            <a:solidFill>
              <a:srgbClr val="E9E9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58082" y="531886"/>
            <a:ext cx="10233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400" dirty="0" smtClean="0">
                <a:solidFill>
                  <a:schemeClr val="bg1"/>
                </a:solidFill>
                <a:latin typeface="Proxima Nova Semibold"/>
                <a:cs typeface="Proxima Nova Semibold"/>
              </a:rPr>
              <a:t>…t</a:t>
            </a:r>
            <a:r>
              <a:rPr lang="it-IT" sz="4400" dirty="0" err="1" smtClean="0">
                <a:solidFill>
                  <a:schemeClr val="bg1"/>
                </a:solidFill>
                <a:latin typeface="Proxima Nova Semibold"/>
                <a:cs typeface="Proxima Nova Semibold"/>
              </a:rPr>
              <a:t>ra</a:t>
            </a:r>
            <a:r>
              <a:rPr lang="it-IT" sz="4400" dirty="0" smtClean="0">
                <a:solidFill>
                  <a:schemeClr val="bg1"/>
                </a:solidFill>
                <a:latin typeface="Proxima Nova Semibold"/>
                <a:cs typeface="Proxima Nova Semibold"/>
              </a:rPr>
              <a:t> i nostri Clienti</a:t>
            </a:r>
            <a:endParaRPr lang="ro-RO" sz="4400" dirty="0">
              <a:solidFill>
                <a:schemeClr val="bg1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4" name="Immagine 3" descr="users6.eps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76" y="480916"/>
            <a:ext cx="901700" cy="8382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1" y="6331585"/>
            <a:ext cx="1099174" cy="497395"/>
          </a:xfrm>
          <a:prstGeom prst="rect">
            <a:avLst/>
          </a:prstGeom>
        </p:spPr>
      </p:pic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861640" y="1836935"/>
            <a:ext cx="8834713" cy="4494649"/>
            <a:chOff x="0" y="0"/>
            <a:chExt cx="6758" cy="3809"/>
          </a:xfrm>
        </p:grpSpPr>
        <p:pic>
          <p:nvPicPr>
            <p:cNvPr id="17" name="Picture 6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" y="51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"/>
              <a:ext cx="753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" y="0"/>
              <a:ext cx="752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" y="51"/>
              <a:ext cx="753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51"/>
              <a:ext cx="593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1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" y="103"/>
              <a:ext cx="753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2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" y="103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3"/>
            <p:cNvPicPr>
              <a:picLocks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" y="155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4"/>
            <p:cNvPicPr>
              <a:picLocks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" y="155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5"/>
            <p:cNvPicPr>
              <a:picLocks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673"/>
              <a:ext cx="752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6"/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" y="621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7"/>
            <p:cNvPicPr>
              <a:picLocks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" y="673"/>
              <a:ext cx="752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8"/>
            <p:cNvPicPr>
              <a:picLocks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" y="724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9"/>
            <p:cNvPicPr>
              <a:picLocks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" y="621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0"/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724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1"/>
            <p:cNvPicPr>
              <a:picLocks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" y="776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2"/>
            <p:cNvPicPr>
              <a:picLocks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" y="776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3"/>
            <p:cNvPicPr>
              <a:picLocks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" y="1190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4"/>
            <p:cNvPicPr>
              <a:picLocks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1190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5"/>
            <p:cNvPicPr>
              <a:picLocks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1242"/>
              <a:ext cx="753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6"/>
            <p:cNvPicPr>
              <a:picLocks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" y="1242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7"/>
            <p:cNvPicPr>
              <a:picLocks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94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8"/>
            <p:cNvPicPr>
              <a:picLocks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" y="1242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9"/>
            <p:cNvPicPr>
              <a:picLocks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" y="1346"/>
              <a:ext cx="753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0"/>
            <p:cNvPicPr>
              <a:picLocks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60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1"/>
            <p:cNvPicPr>
              <a:picLocks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39"/>
              <a:ext cx="752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32"/>
            <p:cNvPicPr>
              <a:picLocks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" y="1346"/>
              <a:ext cx="687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33"/>
            <p:cNvPicPr>
              <a:picLocks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" y="1760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34"/>
            <p:cNvPicPr>
              <a:picLocks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1812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35"/>
            <p:cNvPicPr>
              <a:picLocks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" y="1760"/>
              <a:ext cx="753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36"/>
            <p:cNvPicPr>
              <a:picLocks noChangeArrowheads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1915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37"/>
            <p:cNvPicPr>
              <a:picLocks noChangeArrowheads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" y="1812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38"/>
            <p:cNvPicPr>
              <a:picLocks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" y="1864"/>
              <a:ext cx="717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39"/>
            <p:cNvPicPr>
              <a:picLocks noChangeArrowheads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" y="1864"/>
              <a:ext cx="753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40"/>
            <p:cNvPicPr>
              <a:picLocks noChangeArrowheads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" y="1864"/>
              <a:ext cx="752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41"/>
            <p:cNvPicPr>
              <a:picLocks noChangeArrowheads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85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42"/>
            <p:cNvPicPr>
              <a:picLocks noChangeArrowheads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2485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43"/>
            <p:cNvPicPr>
              <a:picLocks noChangeArrowheads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485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44"/>
            <p:cNvPicPr>
              <a:picLocks noChangeArrowheads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3158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45"/>
            <p:cNvPicPr>
              <a:picLocks noChangeArrowheads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" y="2485"/>
              <a:ext cx="753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46"/>
            <p:cNvPicPr>
              <a:picLocks noChangeArrowheads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2485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47"/>
            <p:cNvPicPr>
              <a:picLocks noChangeArrowheads="1"/>
            </p:cNvPicPr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" y="2485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48"/>
            <p:cNvPicPr>
              <a:picLocks noChangeArrowheads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485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49"/>
            <p:cNvPicPr>
              <a:picLocks noChangeArrowheads="1"/>
            </p:cNvPicPr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" y="2537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50"/>
            <p:cNvPicPr>
              <a:picLocks noChangeArrowheads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" y="2485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51"/>
            <p:cNvPicPr>
              <a:picLocks noChangeArrowheads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8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52"/>
            <p:cNvPicPr>
              <a:picLocks noChangeArrowheads="1"/>
            </p:cNvPicPr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" y="3158"/>
              <a:ext cx="753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53"/>
            <p:cNvPicPr>
              <a:picLocks noChangeArrowheads="1"/>
            </p:cNvPicPr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" y="3210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54"/>
            <p:cNvPicPr>
              <a:picLocks noChangeArrowheads="1"/>
            </p:cNvPicPr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3210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55"/>
            <p:cNvPicPr>
              <a:picLocks noChangeArrowheads="1"/>
            </p:cNvPicPr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158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56"/>
            <p:cNvPicPr>
              <a:picLocks noChangeArrowheads="1"/>
            </p:cNvPicPr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" y="3262"/>
              <a:ext cx="752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57"/>
            <p:cNvPicPr>
              <a:picLocks noChangeArrowheads="1"/>
            </p:cNvPicPr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" y="3210"/>
              <a:ext cx="752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58"/>
            <p:cNvPicPr>
              <a:picLocks noChangeArrowheads="1"/>
            </p:cNvPicPr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" y="3262"/>
              <a:ext cx="752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040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723" y="0"/>
            <a:ext cx="12323446" cy="688855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082031" y="1003754"/>
            <a:ext cx="6443469" cy="956291"/>
          </a:xfrm>
          <a:prstGeom prst="rect">
            <a:avLst/>
          </a:prstGeom>
          <a:noFill/>
        </p:spPr>
        <p:txBody>
          <a:bodyPr wrap="square" lIns="124082" tIns="62041" rIns="124082" bIns="62041" rtlCol="0">
            <a:spAutoFit/>
          </a:bodyPr>
          <a:lstStyle/>
          <a:p>
            <a:pPr algn="ctr"/>
            <a:r>
              <a:rPr lang="it-IT" sz="5400" dirty="0">
                <a:solidFill>
                  <a:schemeClr val="bg1"/>
                </a:solidFill>
                <a:latin typeface="Proxima Nova Semibold"/>
                <a:cs typeface="Proxima Nova Semibold"/>
              </a:rPr>
              <a:t>Grazie !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034" y="4321277"/>
            <a:ext cx="4151380" cy="1878571"/>
          </a:xfrm>
          <a:prstGeom prst="rect">
            <a:avLst/>
          </a:prstGeom>
        </p:spPr>
      </p:pic>
      <p:sp>
        <p:nvSpPr>
          <p:cNvPr id="15" name="Rectangle 6"/>
          <p:cNvSpPr>
            <a:spLocks/>
          </p:cNvSpPr>
          <p:nvPr/>
        </p:nvSpPr>
        <p:spPr bwMode="auto">
          <a:xfrm>
            <a:off x="1589531" y="621849"/>
            <a:ext cx="24114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algn="ctr">
              <a:spcBef>
                <a:spcPts val="1000"/>
              </a:spcBef>
              <a:buClr>
                <a:srgbClr val="878787"/>
              </a:buClr>
              <a:buSzPct val="100000"/>
              <a:buFont typeface="Calibri" charset="0"/>
              <a:buChar char="•"/>
              <a:defRPr sz="42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 algn="ctr">
              <a:spcBef>
                <a:spcPts val="900"/>
              </a:spcBef>
              <a:buClr>
                <a:srgbClr val="878787"/>
              </a:buClr>
              <a:buSzPct val="100000"/>
              <a:buFont typeface="Calibri" charset="0"/>
              <a:buChar char="–"/>
              <a:defRPr sz="3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 algn="ctr">
              <a:spcBef>
                <a:spcPts val="800"/>
              </a:spcBef>
              <a:buClr>
                <a:srgbClr val="878787"/>
              </a:buClr>
              <a:buSzPct val="100000"/>
              <a:buFont typeface="Calibri" charset="0"/>
              <a:buChar char="•"/>
              <a:defRPr sz="32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 algn="ctr">
              <a:spcBef>
                <a:spcPts val="600"/>
              </a:spcBef>
              <a:buClr>
                <a:srgbClr val="878787"/>
              </a:buClr>
              <a:buSzPct val="100000"/>
              <a:buFont typeface="Calibri" charset="0"/>
              <a:buChar char="–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 algn="ctr">
              <a:spcBef>
                <a:spcPts val="600"/>
              </a:spcBef>
              <a:buClr>
                <a:srgbClr val="878787"/>
              </a:buClr>
              <a:buSzPct val="100000"/>
              <a:buFont typeface="Calibri" charset="0"/>
              <a:buChar char="»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78787"/>
              </a:buClr>
              <a:buSzPct val="100000"/>
              <a:buFont typeface="Calibri" charset="0"/>
              <a:buChar char="»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78787"/>
              </a:buClr>
              <a:buSzPct val="100000"/>
              <a:buFont typeface="Calibri" charset="0"/>
              <a:buChar char="»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78787"/>
              </a:buClr>
              <a:buSzPct val="100000"/>
              <a:buFont typeface="Calibri" charset="0"/>
              <a:buChar char="»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78787"/>
              </a:buClr>
              <a:buSzPct val="100000"/>
              <a:buFont typeface="Calibri" charset="0"/>
              <a:buChar char="»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3200">
                <a:solidFill>
                  <a:srgbClr val="404040"/>
                </a:solidFill>
                <a:latin typeface="Calibri Bold" charset="0"/>
                <a:ea typeface="ＭＳ Ｐゴシック" charset="-128"/>
                <a:sym typeface="Calibri Bold" charset="0"/>
              </a:rPr>
              <a:t>C O N T A T T I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1170431" y="1883912"/>
            <a:ext cx="3911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 algn="ctr">
              <a:spcBef>
                <a:spcPts val="1000"/>
              </a:spcBef>
              <a:buClr>
                <a:srgbClr val="878787"/>
              </a:buClr>
              <a:buSzPct val="100000"/>
              <a:buFont typeface="Calibri" charset="0"/>
              <a:buChar char="•"/>
              <a:defRPr sz="42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 algn="ctr">
              <a:spcBef>
                <a:spcPts val="900"/>
              </a:spcBef>
              <a:buClr>
                <a:srgbClr val="878787"/>
              </a:buClr>
              <a:buSzPct val="100000"/>
              <a:buFont typeface="Calibri" charset="0"/>
              <a:buChar char="–"/>
              <a:defRPr sz="3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 algn="ctr">
              <a:spcBef>
                <a:spcPts val="800"/>
              </a:spcBef>
              <a:buClr>
                <a:srgbClr val="878787"/>
              </a:buClr>
              <a:buSzPct val="100000"/>
              <a:buFont typeface="Calibri" charset="0"/>
              <a:buChar char="•"/>
              <a:defRPr sz="32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 algn="ctr">
              <a:spcBef>
                <a:spcPts val="600"/>
              </a:spcBef>
              <a:buClr>
                <a:srgbClr val="878787"/>
              </a:buClr>
              <a:buSzPct val="100000"/>
              <a:buFont typeface="Calibri" charset="0"/>
              <a:buChar char="–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 algn="ctr">
              <a:spcBef>
                <a:spcPts val="600"/>
              </a:spcBef>
              <a:buClr>
                <a:srgbClr val="878787"/>
              </a:buClr>
              <a:buSzPct val="100000"/>
              <a:buFont typeface="Calibri" charset="0"/>
              <a:buChar char="»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78787"/>
              </a:buClr>
              <a:buSzPct val="100000"/>
              <a:buFont typeface="Calibri" charset="0"/>
              <a:buChar char="»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78787"/>
              </a:buClr>
              <a:buSzPct val="100000"/>
              <a:buFont typeface="Calibri" charset="0"/>
              <a:buChar char="»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78787"/>
              </a:buClr>
              <a:buSzPct val="100000"/>
              <a:buFont typeface="Calibri" charset="0"/>
              <a:buChar char="»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78787"/>
              </a:buClr>
              <a:buSzPct val="100000"/>
              <a:buFont typeface="Calibri" charset="0"/>
              <a:buChar char="»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800" dirty="0">
                <a:solidFill>
                  <a:srgbClr val="404040"/>
                </a:solidFill>
              </a:rPr>
              <a:t>@: </a:t>
            </a:r>
            <a:r>
              <a:rPr lang="en-US" altLang="it-IT" sz="2800" dirty="0" smtClean="0">
                <a:solidFill>
                  <a:srgbClr val="000000"/>
                </a:solidFill>
                <a:latin typeface="Gill Sans" charset="0"/>
                <a:sym typeface="Gill Sans" charset="0"/>
                <a:hlinkClick r:id="rId4"/>
              </a:rPr>
              <a:t>info@resultsadv.it</a:t>
            </a:r>
            <a:endParaRPr lang="en-US" altLang="it-IT" sz="2800" dirty="0" smtClean="0">
              <a:solidFill>
                <a:srgbClr val="000000"/>
              </a:solidFill>
              <a:latin typeface="Gill Sans" charset="0"/>
              <a:sym typeface="Gill Sans" charset="0"/>
            </a:endParaRPr>
          </a:p>
          <a:p>
            <a:pPr algn="l">
              <a:spcBef>
                <a:spcPct val="0"/>
              </a:spcBef>
              <a:buClrTx/>
              <a:buSzTx/>
              <a:buNone/>
            </a:pPr>
            <a:r>
              <a:rPr lang="en-US" altLang="it-IT" sz="2800" dirty="0">
                <a:solidFill>
                  <a:srgbClr val="404040"/>
                </a:solidFill>
              </a:rPr>
              <a:t>@: </a:t>
            </a:r>
            <a:r>
              <a:rPr lang="en-US" altLang="it-IT" sz="2800" dirty="0" smtClean="0">
                <a:solidFill>
                  <a:srgbClr val="000000"/>
                </a:solidFill>
                <a:latin typeface="Gill Sans" charset="0"/>
                <a:sym typeface="Gill Sans" charset="0"/>
                <a:hlinkClick r:id="rId4"/>
              </a:rPr>
              <a:t>andrea@resultsadv.it</a:t>
            </a:r>
            <a:endParaRPr lang="en-US" altLang="it-IT" sz="2800" dirty="0" smtClean="0">
              <a:solidFill>
                <a:srgbClr val="000000"/>
              </a:solidFill>
              <a:latin typeface="Gill Sans" charset="0"/>
              <a:sym typeface="Gill Sans" charset="0"/>
            </a:endParaRPr>
          </a:p>
          <a:p>
            <a:pPr algn="l">
              <a:spcBef>
                <a:spcPct val="0"/>
              </a:spcBef>
              <a:buClrTx/>
              <a:buSzTx/>
              <a:buNone/>
            </a:pPr>
            <a:endParaRPr lang="en-US" altLang="it-IT" sz="8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800" dirty="0" smtClean="0">
                <a:solidFill>
                  <a:srgbClr val="404040"/>
                </a:solidFill>
              </a:rPr>
              <a:t>M</a:t>
            </a:r>
            <a:r>
              <a:rPr lang="en-US" altLang="it-IT" sz="2800" dirty="0">
                <a:solidFill>
                  <a:srgbClr val="404040"/>
                </a:solidFill>
              </a:rPr>
              <a:t>: +39 333.300.800.6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800" dirty="0">
                <a:solidFill>
                  <a:srgbClr val="404040"/>
                </a:solidFill>
                <a:sym typeface="Gill Sans" charset="0"/>
              </a:rPr>
              <a:t>M: +39 377.543.276.0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800" dirty="0">
                <a:solidFill>
                  <a:srgbClr val="404040"/>
                </a:solidFill>
                <a:sym typeface="Helvetica" charset="0"/>
              </a:rPr>
              <a:t/>
            </a:r>
            <a:br>
              <a:rPr lang="en-US" altLang="it-IT" sz="2800" dirty="0">
                <a:solidFill>
                  <a:srgbClr val="404040"/>
                </a:solidFill>
                <a:sym typeface="Helvetica" charset="0"/>
              </a:rPr>
            </a:br>
            <a:r>
              <a:rPr lang="en-US" altLang="it-IT" sz="2400" i="1" dirty="0">
                <a:solidFill>
                  <a:schemeClr val="tx1"/>
                </a:solidFill>
                <a:latin typeface="Helvetica" charset="0"/>
                <a:sym typeface="Helvetica" charset="0"/>
              </a:rPr>
              <a:t/>
            </a:r>
            <a:br>
              <a:rPr lang="en-US" altLang="it-IT" sz="2400" i="1" dirty="0">
                <a:solidFill>
                  <a:schemeClr val="tx1"/>
                </a:solidFill>
                <a:latin typeface="Helvetica" charset="0"/>
                <a:sym typeface="Helvetica" charset="0"/>
              </a:rPr>
            </a:br>
            <a:endParaRPr lang="en-US" altLang="it-IT" sz="2400" i="1" dirty="0">
              <a:solidFill>
                <a:schemeClr val="tx1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17" name="Rectangle 8"/>
          <p:cNvSpPr>
            <a:spLocks/>
          </p:cNvSpPr>
          <p:nvPr/>
        </p:nvSpPr>
        <p:spPr bwMode="auto">
          <a:xfrm>
            <a:off x="1168844" y="2199787"/>
            <a:ext cx="441325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 algn="ctr">
              <a:spcBef>
                <a:spcPts val="1000"/>
              </a:spcBef>
              <a:buClr>
                <a:srgbClr val="878787"/>
              </a:buClr>
              <a:buSzPct val="100000"/>
              <a:buFont typeface="Calibri" charset="0"/>
              <a:buChar char="•"/>
              <a:defRPr sz="42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 algn="ctr">
              <a:spcBef>
                <a:spcPts val="900"/>
              </a:spcBef>
              <a:buClr>
                <a:srgbClr val="878787"/>
              </a:buClr>
              <a:buSzPct val="100000"/>
              <a:buFont typeface="Calibri" charset="0"/>
              <a:buChar char="–"/>
              <a:defRPr sz="3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 algn="ctr">
              <a:spcBef>
                <a:spcPts val="800"/>
              </a:spcBef>
              <a:buClr>
                <a:srgbClr val="878787"/>
              </a:buClr>
              <a:buSzPct val="100000"/>
              <a:buFont typeface="Calibri" charset="0"/>
              <a:buChar char="•"/>
              <a:defRPr sz="32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 algn="ctr">
              <a:spcBef>
                <a:spcPts val="600"/>
              </a:spcBef>
              <a:buClr>
                <a:srgbClr val="878787"/>
              </a:buClr>
              <a:buSzPct val="100000"/>
              <a:buFont typeface="Calibri" charset="0"/>
              <a:buChar char="–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 algn="ctr">
              <a:spcBef>
                <a:spcPts val="600"/>
              </a:spcBef>
              <a:buClr>
                <a:srgbClr val="878787"/>
              </a:buClr>
              <a:buSzPct val="100000"/>
              <a:buFont typeface="Calibri" charset="0"/>
              <a:buChar char="»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78787"/>
              </a:buClr>
              <a:buSzPct val="100000"/>
              <a:buFont typeface="Calibri" charset="0"/>
              <a:buChar char="»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78787"/>
              </a:buClr>
              <a:buSzPct val="100000"/>
              <a:buFont typeface="Calibri" charset="0"/>
              <a:buChar char="»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78787"/>
              </a:buClr>
              <a:buSzPct val="100000"/>
              <a:buFont typeface="Calibri" charset="0"/>
              <a:buChar char="»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78787"/>
              </a:buClr>
              <a:buSzPct val="100000"/>
              <a:buFont typeface="Calibri" charset="0"/>
              <a:buChar char="»"/>
              <a:defRPr sz="2600">
                <a:solidFill>
                  <a:srgbClr val="878787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3200" dirty="0">
              <a:solidFill>
                <a:srgbClr val="404040"/>
              </a:solidFill>
              <a:latin typeface="Calibri Bold" charset="0"/>
              <a:sym typeface="Calibri Bold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3200" dirty="0">
              <a:solidFill>
                <a:srgbClr val="404040"/>
              </a:solidFill>
              <a:latin typeface="Calibri Bold" charset="0"/>
              <a:sym typeface="Calibri Bold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3200" dirty="0" err="1">
                <a:solidFill>
                  <a:srgbClr val="404040"/>
                </a:solidFill>
                <a:latin typeface="Calibri Bold" charset="0"/>
                <a:sym typeface="Calibri Bold" charset="0"/>
              </a:rPr>
              <a:t>Greengo</a:t>
            </a:r>
            <a:r>
              <a:rPr lang="en-US" altLang="it-IT" sz="3200" dirty="0">
                <a:solidFill>
                  <a:srgbClr val="404040"/>
                </a:solidFill>
                <a:latin typeface="Calibri Bold" charset="0"/>
                <a:sym typeface="Calibri Bold" charset="0"/>
              </a:rPr>
              <a:t> </a:t>
            </a:r>
            <a:r>
              <a:rPr lang="en-US" altLang="it-IT" sz="3200" dirty="0" err="1">
                <a:solidFill>
                  <a:srgbClr val="404040"/>
                </a:solidFill>
                <a:latin typeface="Calibri Bold" charset="0"/>
                <a:sym typeface="Calibri Bold" charset="0"/>
              </a:rPr>
              <a:t>Srl</a:t>
            </a:r>
            <a:endParaRPr lang="en-US" altLang="it-IT" sz="3200" dirty="0">
              <a:solidFill>
                <a:srgbClr val="404040"/>
              </a:solidFill>
              <a:latin typeface="Calibri Bold" charset="0"/>
              <a:sym typeface="Calibri Bold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800" dirty="0">
                <a:solidFill>
                  <a:srgbClr val="404040"/>
                </a:solidFill>
              </a:rPr>
              <a:t>Piazza Gentile da </a:t>
            </a:r>
            <a:r>
              <a:rPr lang="en-US" altLang="it-IT" sz="2800" dirty="0" err="1">
                <a:solidFill>
                  <a:srgbClr val="404040"/>
                </a:solidFill>
              </a:rPr>
              <a:t>Fabriano</a:t>
            </a:r>
            <a:r>
              <a:rPr lang="en-US" altLang="it-IT" sz="2800" dirty="0">
                <a:solidFill>
                  <a:srgbClr val="404040"/>
                </a:solidFill>
              </a:rPr>
              <a:t>, 15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800" dirty="0">
                <a:solidFill>
                  <a:srgbClr val="404040"/>
                </a:solidFill>
              </a:rPr>
              <a:t>00196 Roma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800" dirty="0">
                <a:solidFill>
                  <a:srgbClr val="404040"/>
                </a:solidFill>
                <a:latin typeface="Calibri Bold" charset="0"/>
                <a:sym typeface="Calibri Bold" charset="0"/>
              </a:rPr>
              <a:t>P</a:t>
            </a:r>
            <a:r>
              <a:rPr lang="en-US" altLang="it-IT" sz="2800" dirty="0">
                <a:solidFill>
                  <a:srgbClr val="404040"/>
                </a:solidFill>
              </a:rPr>
              <a:t>: +39 377.543.276.2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800" dirty="0">
                <a:solidFill>
                  <a:srgbClr val="404040"/>
                </a:solidFill>
                <a:latin typeface="Calibri Bold" charset="0"/>
                <a:sym typeface="Calibri Bold" charset="0"/>
              </a:rPr>
              <a:t>F</a:t>
            </a:r>
            <a:r>
              <a:rPr lang="en-US" altLang="it-IT" sz="2800" dirty="0">
                <a:solidFill>
                  <a:srgbClr val="404040"/>
                </a:solidFill>
              </a:rPr>
              <a:t>: +39 178.224.097.2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800" dirty="0">
                <a:solidFill>
                  <a:srgbClr val="404040"/>
                </a:solidFill>
                <a:latin typeface="Calibri Bold" charset="0"/>
                <a:sym typeface="Calibri Bold" charset="0"/>
              </a:rPr>
              <a:t>W</a:t>
            </a:r>
            <a:r>
              <a:rPr lang="en-US" altLang="it-IT" sz="2800" dirty="0">
                <a:solidFill>
                  <a:srgbClr val="404040"/>
                </a:solidFill>
              </a:rPr>
              <a:t>: </a:t>
            </a:r>
            <a:r>
              <a:rPr lang="en-US" altLang="it-IT" sz="2800" u="sng" dirty="0">
                <a:solidFill>
                  <a:srgbClr val="009999"/>
                </a:solidFill>
                <a:hlinkClick r:id="rId5"/>
              </a:rPr>
              <a:t>www.resultsadv.it</a:t>
            </a:r>
            <a:endParaRPr lang="en-US" altLang="it-IT" sz="2800" u="sng" dirty="0">
              <a:solidFill>
                <a:srgbClr val="009999"/>
              </a:solidFill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800" u="sng" dirty="0">
              <a:solidFill>
                <a:srgbClr val="009999"/>
              </a:solidFill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>
                <a:solidFill>
                  <a:srgbClr val="404040"/>
                </a:solidFill>
              </a:rPr>
              <a:t>Partita IVA: </a:t>
            </a:r>
            <a:r>
              <a:rPr lang="it-IT" altLang="it-IT" sz="2800" dirty="0">
                <a:solidFill>
                  <a:srgbClr val="404040"/>
                </a:solidFill>
                <a:sym typeface="Gill Sans" charset="0"/>
              </a:rPr>
              <a:t>IT10170191000</a:t>
            </a:r>
            <a:endParaRPr lang="en-US" altLang="it-IT" sz="2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035590" y="352779"/>
            <a:ext cx="9156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A83D"/>
                </a:solidFill>
                <a:latin typeface="Proxima Nova Semibold"/>
                <a:cs typeface="Proxima Nova Semibold"/>
              </a:rPr>
              <a:t>Programmatic Advertising</a:t>
            </a:r>
            <a:endParaRPr lang="en-US" sz="4400" dirty="0">
              <a:solidFill>
                <a:srgbClr val="FFA83D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94" y="186585"/>
            <a:ext cx="2611740" cy="118185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289" y="1727495"/>
            <a:ext cx="9841946" cy="47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2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" y="6220509"/>
            <a:ext cx="12191999" cy="502682"/>
          </a:xfrm>
          <a:prstGeom prst="rect">
            <a:avLst/>
          </a:prstGeom>
          <a:noFill/>
        </p:spPr>
        <p:txBody>
          <a:bodyPr wrap="square" lIns="124072" tIns="62036" rIns="124072" bIns="62036" rtlCol="0">
            <a:spAutoFit/>
          </a:bodyPr>
          <a:lstStyle/>
          <a:p>
            <a:pPr algn="ctr" defTabSz="609437"/>
            <a:r>
              <a:rPr lang="it-IT" sz="1200" b="1" dirty="0">
                <a:solidFill>
                  <a:prstClr val="white"/>
                </a:solidFill>
              </a:rPr>
              <a:t>Sources: </a:t>
            </a:r>
            <a:r>
              <a:rPr lang="it-IT" sz="1200" dirty="0">
                <a:solidFill>
                  <a:prstClr val="white"/>
                </a:solidFill>
              </a:rPr>
              <a:t>IDC «Real Time Bidding in the US and Worldwide» Sep 2013, IAB/PWC «Digital AdSpend Forecast» 2014, Comscore «Multicountry Key Measures Report»  June 2013, Zenith Optimedia «Ad Spend Forecast 2014-2017» March 2014, Magna Global «Advertising Forecast» Dec 2013, Emarketer «Programmatic Advertising Forecast»  Dec 2013,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5875507"/>
            <a:ext cx="12192000" cy="982495"/>
          </a:xfrm>
          <a:prstGeom prst="rect">
            <a:avLst/>
          </a:prstGeom>
          <a:solidFill>
            <a:srgbClr val="22A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1" rIns="91424" bIns="45711" rtlCol="0" anchor="ctr"/>
          <a:lstStyle/>
          <a:p>
            <a:pPr algn="ctr" defTabSz="914238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" y="-3723"/>
            <a:ext cx="12192000" cy="1395854"/>
          </a:xfrm>
          <a:prstGeom prst="rect">
            <a:avLst/>
          </a:prstGeom>
          <a:solidFill>
            <a:srgbClr val="FFA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/>
          </a:p>
        </p:txBody>
      </p:sp>
      <p:sp>
        <p:nvSpPr>
          <p:cNvPr id="16" name="Ovale 15"/>
          <p:cNvSpPr/>
          <p:nvPr/>
        </p:nvSpPr>
        <p:spPr>
          <a:xfrm>
            <a:off x="423572" y="247729"/>
            <a:ext cx="1371785" cy="1371785"/>
          </a:xfrm>
          <a:prstGeom prst="ellipse">
            <a:avLst/>
          </a:prstGeom>
          <a:solidFill>
            <a:srgbClr val="FFA83D"/>
          </a:solidFill>
          <a:ln w="76200" cmpd="sng">
            <a:solidFill>
              <a:srgbClr val="E9E9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958082" y="531886"/>
            <a:ext cx="98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37"/>
            <a:r>
              <a:rPr lang="it-IT" sz="3600" dirty="0" smtClean="0">
                <a:solidFill>
                  <a:prstClr val="white"/>
                </a:solidFill>
                <a:latin typeface="ITC Lubalin Graph Std Demi"/>
                <a:cs typeface="ITC Lubalin Graph Std Demi"/>
              </a:rPr>
              <a:t>In poche parole……</a:t>
            </a:r>
            <a:endParaRPr lang="ro-RO" sz="3600" dirty="0">
              <a:solidFill>
                <a:prstClr val="white"/>
              </a:solidFill>
              <a:latin typeface="ITC Lubalin Graph Std Demi"/>
              <a:cs typeface="ITC Lubalin Graph Std Demi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40175" y="1918797"/>
            <a:ext cx="110760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Il </a:t>
            </a:r>
            <a:r>
              <a:rPr lang="it-I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Programmatic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 advertising è il processo di esecuzione automatizzato della compravendita di spazi pubblicitari che coinvolge: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Proxima Nova Semibold"/>
            </a:endParaRPr>
          </a:p>
          <a:p>
            <a:pPr marL="971550" lvl="1" indent="-514350" fontAlgn="base">
              <a:buFont typeface="+mj-lt"/>
              <a:buAutoNum type="romanLcPeriod"/>
            </a:pP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Piattaforme tecnologiche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 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che connettono la </a:t>
            </a:r>
            <a:r>
              <a:rPr lang="it-I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demand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-side (</a:t>
            </a:r>
            <a:r>
              <a:rPr lang="it-I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advertiser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) e la sell-side (</a:t>
            </a:r>
            <a:r>
              <a:rPr lang="it-I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publisher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)</a:t>
            </a:r>
          </a:p>
          <a:p>
            <a:pPr marL="971550" lvl="1" indent="-514350" fontAlgn="base">
              <a:buFont typeface="+mj-lt"/>
              <a:buAutoNum type="romanLcPeriod"/>
            </a:pP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Dati, matematica e algoritmi per ottimizzare i processi e qualificare il target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Proxima Nova Semibold"/>
            </a:endParaRPr>
          </a:p>
        </p:txBody>
      </p:sp>
      <p:pic>
        <p:nvPicPr>
          <p:cNvPr id="18" name="Immagine 17" descr="server4.eps"/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444500"/>
            <a:ext cx="901700" cy="94207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6" y="6032846"/>
            <a:ext cx="1562100" cy="70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26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6971927" y="2125684"/>
            <a:ext cx="4950748" cy="2232561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4072" tIns="62036" rIns="124072" bIns="62036" rtlCol="0" anchor="ctr"/>
          <a:lstStyle/>
          <a:p>
            <a:pPr algn="ctr" defTabSz="609437"/>
            <a:r>
              <a:rPr lang="it-IT" sz="2000" dirty="0">
                <a:solidFill>
                  <a:prstClr val="white"/>
                </a:solidFill>
                <a:latin typeface="ITC Lubalin Graph Std Demi"/>
              </a:rPr>
              <a:t>In Europa ($2 billion spesi in Programmatic lo scorso anno) l’Italia sta recuperando il gap di partenza rispetto agli altri mercati principali (UK, Fra, </a:t>
            </a:r>
            <a:r>
              <a:rPr lang="it-IT" sz="2000" dirty="0" err="1">
                <a:solidFill>
                  <a:prstClr val="white"/>
                </a:solidFill>
                <a:latin typeface="ITC Lubalin Graph Std Demi"/>
              </a:rPr>
              <a:t>Ger</a:t>
            </a:r>
            <a:r>
              <a:rPr lang="it-IT" sz="2000" dirty="0">
                <a:solidFill>
                  <a:prstClr val="white"/>
                </a:solidFill>
                <a:latin typeface="ITC Lubalin Graph Std Demi"/>
              </a:rPr>
              <a:t>) dove la quota di Programmatic rispetto alla Display è già estremamente significativa.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" y="6220509"/>
            <a:ext cx="12191999" cy="502682"/>
          </a:xfrm>
          <a:prstGeom prst="rect">
            <a:avLst/>
          </a:prstGeom>
          <a:noFill/>
        </p:spPr>
        <p:txBody>
          <a:bodyPr wrap="square" lIns="124072" tIns="62036" rIns="124072" bIns="62036" rtlCol="0">
            <a:spAutoFit/>
          </a:bodyPr>
          <a:lstStyle/>
          <a:p>
            <a:pPr algn="ctr" defTabSz="609437"/>
            <a:r>
              <a:rPr lang="it-IT" sz="1200" b="1" dirty="0">
                <a:solidFill>
                  <a:prstClr val="white"/>
                </a:solidFill>
              </a:rPr>
              <a:t>Sources: </a:t>
            </a:r>
            <a:r>
              <a:rPr lang="it-IT" sz="1200" dirty="0">
                <a:solidFill>
                  <a:prstClr val="white"/>
                </a:solidFill>
              </a:rPr>
              <a:t>IDC «Real Time Bidding in the US and Worldwide» Sep 2013, IAB/PWC «Digital AdSpend Forecast» 2014, Comscore «Multicountry Key Measures Report»  June 2013, Zenith Optimedia «Ad Spend Forecast 2014-2017» March 2014, Magna Global «Advertising Forecast» Dec 2013, Emarketer «Programmatic Advertising Forecast»  Dec 2013,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5875507"/>
            <a:ext cx="12192000" cy="982495"/>
          </a:xfrm>
          <a:prstGeom prst="rect">
            <a:avLst/>
          </a:prstGeom>
          <a:solidFill>
            <a:srgbClr val="22A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1" rIns="91424" bIns="45711" rtlCol="0" anchor="ctr"/>
          <a:lstStyle/>
          <a:p>
            <a:pPr algn="ctr" defTabSz="914238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65336" y="6152774"/>
            <a:ext cx="10446328" cy="648514"/>
          </a:xfrm>
          <a:prstGeom prst="rect">
            <a:avLst/>
          </a:prstGeom>
          <a:noFill/>
        </p:spPr>
        <p:txBody>
          <a:bodyPr wrap="square" lIns="124072" tIns="62036" rIns="124072" bIns="62036" rtlCol="0">
            <a:spAutoFit/>
          </a:bodyPr>
          <a:lstStyle/>
          <a:p>
            <a:pPr algn="ctr" defTabSz="609437"/>
            <a:r>
              <a:rPr lang="it-IT" sz="1200" b="1" dirty="0">
                <a:solidFill>
                  <a:prstClr val="white"/>
                </a:solidFill>
              </a:rPr>
              <a:t>Sources: </a:t>
            </a:r>
            <a:r>
              <a:rPr lang="it-IT" sz="1100" dirty="0">
                <a:solidFill>
                  <a:prstClr val="white"/>
                </a:solidFill>
              </a:rPr>
              <a:t>IDC «Real Time Bidding in the US and Worldwide» </a:t>
            </a:r>
            <a:r>
              <a:rPr lang="it-IT" sz="1100" dirty="0" err="1">
                <a:solidFill>
                  <a:prstClr val="white"/>
                </a:solidFill>
              </a:rPr>
              <a:t>Sep</a:t>
            </a:r>
            <a:r>
              <a:rPr lang="it-IT" sz="1100" dirty="0">
                <a:solidFill>
                  <a:prstClr val="white"/>
                </a:solidFill>
              </a:rPr>
              <a:t> </a:t>
            </a:r>
            <a:r>
              <a:rPr lang="it-IT" sz="1100" dirty="0" smtClean="0">
                <a:solidFill>
                  <a:prstClr val="white"/>
                </a:solidFill>
              </a:rPr>
              <a:t>2014, </a:t>
            </a:r>
            <a:r>
              <a:rPr lang="it-IT" sz="1100" dirty="0">
                <a:solidFill>
                  <a:prstClr val="white"/>
                </a:solidFill>
              </a:rPr>
              <a:t>IAB/PWC «Digital AdSpend Forecast» 2014, Comscore «Multicountry Key Measures Report»  </a:t>
            </a:r>
            <a:r>
              <a:rPr lang="it-IT" sz="1100" dirty="0" err="1">
                <a:solidFill>
                  <a:prstClr val="white"/>
                </a:solidFill>
              </a:rPr>
              <a:t>June</a:t>
            </a:r>
            <a:r>
              <a:rPr lang="it-IT" sz="1100" dirty="0">
                <a:solidFill>
                  <a:prstClr val="white"/>
                </a:solidFill>
              </a:rPr>
              <a:t> </a:t>
            </a:r>
            <a:r>
              <a:rPr lang="it-IT" sz="1100" dirty="0" smtClean="0">
                <a:solidFill>
                  <a:prstClr val="white"/>
                </a:solidFill>
              </a:rPr>
              <a:t>2014, </a:t>
            </a:r>
            <a:endParaRPr lang="it-IT" sz="1100" dirty="0">
              <a:solidFill>
                <a:prstClr val="white"/>
              </a:solidFill>
            </a:endParaRPr>
          </a:p>
          <a:p>
            <a:pPr algn="ctr" defTabSz="609437"/>
            <a:r>
              <a:rPr lang="it-IT" sz="1100" dirty="0">
                <a:solidFill>
                  <a:prstClr val="white"/>
                </a:solidFill>
              </a:rPr>
              <a:t>Zenith Optimedia «Ad Spend Forecast 2014-2017» March </a:t>
            </a:r>
            <a:r>
              <a:rPr lang="it-IT" sz="1100" dirty="0" smtClean="0">
                <a:solidFill>
                  <a:prstClr val="white"/>
                </a:solidFill>
              </a:rPr>
              <a:t>2015, </a:t>
            </a:r>
            <a:r>
              <a:rPr lang="it-IT" sz="1100" dirty="0">
                <a:solidFill>
                  <a:prstClr val="white"/>
                </a:solidFill>
              </a:rPr>
              <a:t>Magna Global «Advertising Forecast» </a:t>
            </a:r>
            <a:r>
              <a:rPr lang="it-IT" sz="1100" dirty="0" err="1">
                <a:solidFill>
                  <a:prstClr val="white"/>
                </a:solidFill>
              </a:rPr>
              <a:t>Dec</a:t>
            </a:r>
            <a:r>
              <a:rPr lang="it-IT" sz="1100" dirty="0">
                <a:solidFill>
                  <a:prstClr val="white"/>
                </a:solidFill>
              </a:rPr>
              <a:t> </a:t>
            </a:r>
            <a:r>
              <a:rPr lang="it-IT" sz="1100" dirty="0" smtClean="0">
                <a:solidFill>
                  <a:prstClr val="white"/>
                </a:solidFill>
              </a:rPr>
              <a:t>2014, </a:t>
            </a:r>
            <a:r>
              <a:rPr lang="it-IT" sz="1100" dirty="0">
                <a:solidFill>
                  <a:prstClr val="white"/>
                </a:solidFill>
              </a:rPr>
              <a:t>Emarketer «Programmatic Advertising Forecast»  </a:t>
            </a:r>
            <a:r>
              <a:rPr lang="it-IT" sz="1100" dirty="0" err="1">
                <a:solidFill>
                  <a:prstClr val="white"/>
                </a:solidFill>
              </a:rPr>
              <a:t>Dec</a:t>
            </a:r>
            <a:r>
              <a:rPr lang="it-IT" sz="1100" dirty="0">
                <a:solidFill>
                  <a:prstClr val="white"/>
                </a:solidFill>
              </a:rPr>
              <a:t> </a:t>
            </a:r>
            <a:r>
              <a:rPr lang="it-IT" sz="1100" dirty="0" smtClean="0">
                <a:solidFill>
                  <a:prstClr val="white"/>
                </a:solidFill>
              </a:rPr>
              <a:t>2014, </a:t>
            </a:r>
            <a:r>
              <a:rPr lang="it-IT" sz="1100" dirty="0">
                <a:solidFill>
                  <a:prstClr val="white"/>
                </a:solidFill>
              </a:rPr>
              <a:t>Oss. Politecnico </a:t>
            </a:r>
            <a:r>
              <a:rPr lang="it-IT" sz="1100" dirty="0" smtClean="0">
                <a:solidFill>
                  <a:prstClr val="white"/>
                </a:solidFill>
              </a:rPr>
              <a:t>2015, </a:t>
            </a:r>
            <a:r>
              <a:rPr lang="it-IT" sz="1100" dirty="0">
                <a:solidFill>
                  <a:prstClr val="white"/>
                </a:solidFill>
              </a:rPr>
              <a:t>IAB Italia </a:t>
            </a:r>
            <a:r>
              <a:rPr lang="it-IT" sz="1100" dirty="0" smtClean="0">
                <a:solidFill>
                  <a:prstClr val="white"/>
                </a:solidFill>
              </a:rPr>
              <a:t>2015</a:t>
            </a:r>
            <a:endParaRPr lang="it-IT" sz="1100" dirty="0">
              <a:solidFill>
                <a:prstClr val="white"/>
              </a:solidFill>
            </a:endParaRPr>
          </a:p>
        </p:txBody>
      </p:sp>
      <p:sp>
        <p:nvSpPr>
          <p:cNvPr id="12" name="Round Diagonal Corner Rectangle 9"/>
          <p:cNvSpPr/>
          <p:nvPr/>
        </p:nvSpPr>
        <p:spPr>
          <a:xfrm>
            <a:off x="444946" y="1633914"/>
            <a:ext cx="6143061" cy="3893614"/>
          </a:xfrm>
          <a:prstGeom prst="round2DiagRect">
            <a:avLst>
              <a:gd name="adj1" fmla="val 6788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4093" tIns="62047" rIns="124093" bIns="62047" rtlCol="0" anchor="ctr"/>
          <a:lstStyle/>
          <a:p>
            <a:pPr algn="ctr"/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28" y="1702577"/>
            <a:ext cx="5699319" cy="375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" y="-3723"/>
            <a:ext cx="12192000" cy="1395854"/>
          </a:xfrm>
          <a:prstGeom prst="rect">
            <a:avLst/>
          </a:prstGeom>
          <a:solidFill>
            <a:srgbClr val="FFA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/>
          </a:p>
        </p:txBody>
      </p:sp>
      <p:sp>
        <p:nvSpPr>
          <p:cNvPr id="16" name="Ovale 15"/>
          <p:cNvSpPr/>
          <p:nvPr/>
        </p:nvSpPr>
        <p:spPr>
          <a:xfrm>
            <a:off x="423572" y="247729"/>
            <a:ext cx="1371785" cy="1371785"/>
          </a:xfrm>
          <a:prstGeom prst="ellipse">
            <a:avLst/>
          </a:prstGeom>
          <a:solidFill>
            <a:srgbClr val="FFA83D"/>
          </a:solidFill>
          <a:ln w="76200" cmpd="sng">
            <a:solidFill>
              <a:srgbClr val="E9E9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958082" y="531886"/>
            <a:ext cx="98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37"/>
            <a:r>
              <a:rPr lang="it-IT" sz="3600" dirty="0">
                <a:solidFill>
                  <a:prstClr val="white"/>
                </a:solidFill>
                <a:latin typeface="ITC Lubalin Graph Std Demi"/>
                <a:cs typeface="ITC Lubalin Graph Std Demi"/>
              </a:rPr>
              <a:t>Non è domani, ma già oggi</a:t>
            </a:r>
            <a:endParaRPr lang="ro-RO" sz="3600" dirty="0">
              <a:solidFill>
                <a:prstClr val="white"/>
              </a:solidFill>
              <a:latin typeface="ITC Lubalin Graph Std Demi"/>
              <a:cs typeface="ITC Lubalin Graph Std Demi"/>
            </a:endParaRPr>
          </a:p>
        </p:txBody>
      </p:sp>
      <p:pic>
        <p:nvPicPr>
          <p:cNvPr id="1026" name="Picture 2" descr="C:\Users\claudio.calzolari\AppData\Local\Microsoft\Windows\Temporary Internet Files\Content.IE5\JFPOL927\500px-Dollar_Sign.svg[1].png"/>
          <p:cNvPicPr>
            <a:picLocks noChangeAspect="1" noChangeArrowheads="1"/>
          </p:cNvPicPr>
          <p:nvPr/>
        </p:nvPicPr>
        <p:blipFill>
          <a:blip r:embed="rId3" cstate="email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262" y="499390"/>
            <a:ext cx="792072" cy="792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6" y="6032846"/>
            <a:ext cx="1562100" cy="70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79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6971928" y="2125684"/>
            <a:ext cx="4950748" cy="267491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4072" tIns="62036" rIns="124072" bIns="62036" rtlCol="0" anchor="ctr"/>
          <a:lstStyle/>
          <a:p>
            <a:pPr algn="ctr" defTabSz="609437"/>
            <a:r>
              <a:rPr lang="it-IT" sz="2000" dirty="0">
                <a:solidFill>
                  <a:prstClr val="white"/>
                </a:solidFill>
                <a:latin typeface="ITC Lubalin Graph Std Demi"/>
              </a:rPr>
              <a:t>In </a:t>
            </a:r>
            <a:r>
              <a:rPr lang="it-IT" sz="2000" dirty="0" smtClean="0">
                <a:solidFill>
                  <a:prstClr val="white"/>
                </a:solidFill>
                <a:latin typeface="ITC Lubalin Graph Std Demi"/>
              </a:rPr>
              <a:t>Italia, </a:t>
            </a:r>
            <a:r>
              <a:rPr lang="it-IT" sz="2000" dirty="0">
                <a:solidFill>
                  <a:prstClr val="white"/>
                </a:solidFill>
                <a:latin typeface="ITC Lubalin Graph Std Demi"/>
              </a:rPr>
              <a:t>secondo l’Osservatorio congiunto IAB – </a:t>
            </a:r>
            <a:r>
              <a:rPr lang="it-IT" sz="2000" dirty="0" smtClean="0">
                <a:solidFill>
                  <a:prstClr val="white"/>
                </a:solidFill>
                <a:latin typeface="ITC Lubalin Graph Std Demi"/>
              </a:rPr>
              <a:t>Politecnico di Milano, </a:t>
            </a:r>
            <a:r>
              <a:rPr lang="it-IT" sz="2000" dirty="0">
                <a:solidFill>
                  <a:prstClr val="white"/>
                </a:solidFill>
                <a:latin typeface="ITC Lubalin Graph Std Demi"/>
              </a:rPr>
              <a:t>il Programmatic ha </a:t>
            </a:r>
            <a:r>
              <a:rPr lang="it-IT" sz="2000" dirty="0" smtClean="0">
                <a:solidFill>
                  <a:prstClr val="white"/>
                </a:solidFill>
                <a:latin typeface="ITC Lubalin Graph Std Demi"/>
              </a:rPr>
              <a:t>raggiunto </a:t>
            </a:r>
            <a:r>
              <a:rPr lang="it-IT" sz="2000" dirty="0">
                <a:solidFill>
                  <a:prstClr val="white"/>
                </a:solidFill>
                <a:latin typeface="ITC Lubalin Graph Std Demi"/>
              </a:rPr>
              <a:t>i </a:t>
            </a:r>
            <a:r>
              <a:rPr lang="it-IT" sz="2000" dirty="0" smtClean="0">
                <a:solidFill>
                  <a:prstClr val="white"/>
                </a:solidFill>
                <a:latin typeface="ITC Lubalin Graph Std Demi"/>
              </a:rPr>
              <a:t>110 </a:t>
            </a:r>
            <a:r>
              <a:rPr lang="it-IT" sz="2000" dirty="0">
                <a:solidFill>
                  <a:prstClr val="white"/>
                </a:solidFill>
                <a:latin typeface="ITC Lubalin Graph Std Demi"/>
              </a:rPr>
              <a:t>milioni nel 2014, e le </a:t>
            </a:r>
            <a:r>
              <a:rPr lang="it-IT" sz="2000" dirty="0" smtClean="0">
                <a:solidFill>
                  <a:prstClr val="white"/>
                </a:solidFill>
                <a:latin typeface="ITC Lubalin Graph Std Demi"/>
              </a:rPr>
              <a:t>ultime stime indicano un’ulteriore crescita del 113% nel 2015 con 234 milioni€.</a:t>
            </a:r>
            <a:endParaRPr lang="it-IT" sz="2000" dirty="0">
              <a:solidFill>
                <a:prstClr val="white"/>
              </a:solidFill>
              <a:latin typeface="ITC Lubalin Graph Std Demi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" y="6220509"/>
            <a:ext cx="12191999" cy="502682"/>
          </a:xfrm>
          <a:prstGeom prst="rect">
            <a:avLst/>
          </a:prstGeom>
          <a:noFill/>
        </p:spPr>
        <p:txBody>
          <a:bodyPr wrap="square" lIns="124072" tIns="62036" rIns="124072" bIns="62036" rtlCol="0">
            <a:spAutoFit/>
          </a:bodyPr>
          <a:lstStyle/>
          <a:p>
            <a:pPr algn="ctr" defTabSz="609437"/>
            <a:r>
              <a:rPr lang="it-IT" sz="1200" b="1" dirty="0">
                <a:solidFill>
                  <a:prstClr val="white"/>
                </a:solidFill>
              </a:rPr>
              <a:t>Sources: </a:t>
            </a:r>
            <a:r>
              <a:rPr lang="it-IT" sz="1200" dirty="0">
                <a:solidFill>
                  <a:prstClr val="white"/>
                </a:solidFill>
              </a:rPr>
              <a:t>IDC «Real Time Bidding in the US and Worldwide» Sep 2013, IAB/PWC «Digital AdSpend Forecast» 2014, Comscore «Multicountry Key Measures Report»  June 2013, Zenith Optimedia «Ad Spend Forecast 2014-2017» March 2014, Magna Global «Advertising Forecast» Dec 2013, Emarketer «Programmatic Advertising Forecast»  Dec 2013,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5875507"/>
            <a:ext cx="12192000" cy="982495"/>
          </a:xfrm>
          <a:prstGeom prst="rect">
            <a:avLst/>
          </a:prstGeom>
          <a:solidFill>
            <a:srgbClr val="22A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1" rIns="91424" bIns="45711" rtlCol="0" anchor="ctr"/>
          <a:lstStyle/>
          <a:p>
            <a:pPr algn="ctr" defTabSz="914238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2" name="Round Diagonal Corner Rectangle 9"/>
          <p:cNvSpPr/>
          <p:nvPr/>
        </p:nvSpPr>
        <p:spPr>
          <a:xfrm>
            <a:off x="444946" y="1633914"/>
            <a:ext cx="6143061" cy="3893614"/>
          </a:xfrm>
          <a:prstGeom prst="round2DiagRect">
            <a:avLst>
              <a:gd name="adj1" fmla="val 6788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4093" tIns="62047" rIns="124093" bIns="62047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413623" y="1730008"/>
            <a:ext cx="5602636" cy="586462"/>
          </a:xfrm>
          <a:prstGeom prst="rect">
            <a:avLst/>
          </a:prstGeom>
          <a:noFill/>
        </p:spPr>
        <p:txBody>
          <a:bodyPr wrap="square" lIns="124093" tIns="62047" rIns="124093" bIns="62047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SemiBold"/>
                <a:cs typeface="Raleway SemiBold"/>
              </a:rPr>
              <a:t>Il mercato in Italia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" y="-3723"/>
            <a:ext cx="12192000" cy="1395854"/>
          </a:xfrm>
          <a:prstGeom prst="rect">
            <a:avLst/>
          </a:prstGeom>
          <a:solidFill>
            <a:srgbClr val="FFA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/>
          </a:p>
        </p:txBody>
      </p:sp>
      <p:sp>
        <p:nvSpPr>
          <p:cNvPr id="17" name="Ovale 16"/>
          <p:cNvSpPr/>
          <p:nvPr/>
        </p:nvSpPr>
        <p:spPr>
          <a:xfrm>
            <a:off x="423572" y="247729"/>
            <a:ext cx="1371785" cy="1371785"/>
          </a:xfrm>
          <a:prstGeom prst="ellipse">
            <a:avLst/>
          </a:prstGeom>
          <a:solidFill>
            <a:srgbClr val="FFA83D"/>
          </a:solidFill>
          <a:ln w="76200" cmpd="sng">
            <a:solidFill>
              <a:srgbClr val="E9E9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958082" y="531886"/>
            <a:ext cx="98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37"/>
            <a:r>
              <a:rPr lang="it-IT" sz="3600" dirty="0">
                <a:solidFill>
                  <a:prstClr val="white"/>
                </a:solidFill>
                <a:latin typeface="ITC Lubalin Graph Std Demi"/>
                <a:cs typeface="ITC Lubalin Graph Std Demi"/>
              </a:rPr>
              <a:t>Non è domani, ma già oggi</a:t>
            </a:r>
            <a:endParaRPr lang="ro-RO" sz="3600" dirty="0">
              <a:solidFill>
                <a:prstClr val="white"/>
              </a:solidFill>
              <a:latin typeface="ITC Lubalin Graph Std Demi"/>
              <a:cs typeface="ITC Lubalin Graph Std Demi"/>
            </a:endParaRPr>
          </a:p>
        </p:txBody>
      </p:sp>
      <p:pic>
        <p:nvPicPr>
          <p:cNvPr id="2050" name="Picture 2" descr="C:\Users\claudio.calzolari\AppData\Local\Microsoft\Windows\Temporary Internet Files\Content.IE5\AB9KP2EM\90px-Euro_symbol_black.svg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3575" y="274743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laudio.calzolari\AppData\Local\Microsoft\Windows\Temporary Internet Files\Content.IE5\AB9KP2EM\90px-Euro_symbol_black.svg[1].png"/>
          <p:cNvPicPr>
            <a:picLocks noChangeAspect="1" noChangeArrowheads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28" y="565754"/>
            <a:ext cx="685800" cy="685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2034822" y="6152774"/>
            <a:ext cx="10446328" cy="309950"/>
          </a:xfrm>
          <a:prstGeom prst="rect">
            <a:avLst/>
          </a:prstGeom>
          <a:noFill/>
        </p:spPr>
        <p:txBody>
          <a:bodyPr wrap="square" lIns="124072" tIns="62036" rIns="124072" bIns="62036" rtlCol="0">
            <a:spAutoFit/>
          </a:bodyPr>
          <a:lstStyle/>
          <a:p>
            <a:pPr defTabSz="609437"/>
            <a:r>
              <a:rPr lang="it-IT" sz="1200" b="1" dirty="0">
                <a:solidFill>
                  <a:prstClr val="white"/>
                </a:solidFill>
              </a:rPr>
              <a:t>Sources: </a:t>
            </a:r>
            <a:r>
              <a:rPr lang="it-IT" sz="1100" dirty="0" smtClean="0">
                <a:solidFill>
                  <a:prstClr val="white"/>
                </a:solidFill>
              </a:rPr>
              <a:t>Osservatorio congiunto Politecnico di Milano e </a:t>
            </a:r>
            <a:r>
              <a:rPr lang="it-IT" sz="1100" dirty="0">
                <a:solidFill>
                  <a:prstClr val="white"/>
                </a:solidFill>
              </a:rPr>
              <a:t>IAB Italia </a:t>
            </a:r>
            <a:r>
              <a:rPr lang="it-IT" sz="1100" dirty="0" smtClean="0">
                <a:solidFill>
                  <a:prstClr val="white"/>
                </a:solidFill>
              </a:rPr>
              <a:t>2015</a:t>
            </a:r>
            <a:endParaRPr lang="it-IT" sz="1100" dirty="0">
              <a:solidFill>
                <a:prstClr val="white"/>
              </a:solidFill>
            </a:endParaRPr>
          </a:p>
        </p:txBody>
      </p:sp>
      <p:graphicFrame>
        <p:nvGraphicFramePr>
          <p:cNvPr id="20" name="Gra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631783"/>
              </p:ext>
            </p:extLst>
          </p:nvPr>
        </p:nvGraphicFramePr>
        <p:xfrm>
          <a:off x="343407" y="2251350"/>
          <a:ext cx="5743068" cy="336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umetto 3 1"/>
          <p:cNvSpPr/>
          <p:nvPr/>
        </p:nvSpPr>
        <p:spPr>
          <a:xfrm>
            <a:off x="1380072" y="4307443"/>
            <a:ext cx="721949" cy="273022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&gt;+100%</a:t>
            </a:r>
            <a:endParaRPr lang="it-IT" sz="800" dirty="0"/>
          </a:p>
        </p:txBody>
      </p:sp>
      <p:sp>
        <p:nvSpPr>
          <p:cNvPr id="21" name="Fumetto 3 20"/>
          <p:cNvSpPr/>
          <p:nvPr/>
        </p:nvSpPr>
        <p:spPr>
          <a:xfrm>
            <a:off x="2540005" y="3867039"/>
            <a:ext cx="721949" cy="273022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&gt;+120%</a:t>
            </a:r>
            <a:endParaRPr lang="it-IT" sz="800" dirty="0"/>
          </a:p>
        </p:txBody>
      </p:sp>
      <p:sp>
        <p:nvSpPr>
          <p:cNvPr id="22" name="Fumetto 3 21"/>
          <p:cNvSpPr/>
          <p:nvPr/>
        </p:nvSpPr>
        <p:spPr>
          <a:xfrm>
            <a:off x="3699939" y="2949589"/>
            <a:ext cx="721949" cy="273022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&gt;+113%</a:t>
            </a:r>
            <a:endParaRPr lang="it-IT" sz="800" dirty="0"/>
          </a:p>
        </p:txBody>
      </p:sp>
      <p:sp>
        <p:nvSpPr>
          <p:cNvPr id="4" name="Rettangolo arrotondato 3"/>
          <p:cNvSpPr/>
          <p:nvPr/>
        </p:nvSpPr>
        <p:spPr>
          <a:xfrm>
            <a:off x="880533" y="5164668"/>
            <a:ext cx="728134" cy="287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>
                <a:solidFill>
                  <a:schemeClr val="tx1"/>
                </a:solidFill>
              </a:rPr>
              <a:t>&lt;1% del </a:t>
            </a:r>
          </a:p>
          <a:p>
            <a:pPr algn="ctr"/>
            <a:r>
              <a:rPr lang="it-IT" sz="800" dirty="0" smtClean="0">
                <a:solidFill>
                  <a:schemeClr val="tx1"/>
                </a:solidFill>
              </a:rPr>
              <a:t>Display </a:t>
            </a:r>
            <a:r>
              <a:rPr lang="it-IT" sz="800" dirty="0" err="1" smtClean="0">
                <a:solidFill>
                  <a:schemeClr val="tx1"/>
                </a:solidFill>
              </a:rPr>
              <a:t>Adv</a:t>
            </a:r>
            <a:endParaRPr lang="it-IT" sz="800" dirty="0">
              <a:solidFill>
                <a:schemeClr val="tx1"/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2034822" y="5164668"/>
            <a:ext cx="728134" cy="287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>
                <a:solidFill>
                  <a:schemeClr val="tx1"/>
                </a:solidFill>
              </a:rPr>
              <a:t>5% del </a:t>
            </a:r>
          </a:p>
          <a:p>
            <a:pPr algn="ctr"/>
            <a:r>
              <a:rPr lang="it-IT" sz="800" dirty="0" smtClean="0">
                <a:solidFill>
                  <a:schemeClr val="tx1"/>
                </a:solidFill>
              </a:rPr>
              <a:t>Display </a:t>
            </a:r>
            <a:r>
              <a:rPr lang="it-IT" sz="800" dirty="0" err="1" smtClean="0">
                <a:solidFill>
                  <a:schemeClr val="tx1"/>
                </a:solidFill>
              </a:rPr>
              <a:t>Adv</a:t>
            </a:r>
            <a:endParaRPr lang="it-IT" sz="800" dirty="0">
              <a:solidFill>
                <a:schemeClr val="tx1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3189111" y="5164668"/>
            <a:ext cx="728134" cy="287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>
                <a:solidFill>
                  <a:schemeClr val="tx1"/>
                </a:solidFill>
              </a:rPr>
              <a:t>10% del </a:t>
            </a:r>
          </a:p>
          <a:p>
            <a:pPr algn="ctr"/>
            <a:r>
              <a:rPr lang="it-IT" sz="800" dirty="0" smtClean="0">
                <a:solidFill>
                  <a:schemeClr val="tx1"/>
                </a:solidFill>
              </a:rPr>
              <a:t>Display </a:t>
            </a:r>
            <a:r>
              <a:rPr lang="it-IT" sz="800" dirty="0" err="1" smtClean="0">
                <a:solidFill>
                  <a:schemeClr val="tx1"/>
                </a:solidFill>
              </a:rPr>
              <a:t>Adv</a:t>
            </a:r>
            <a:endParaRPr lang="it-IT" sz="800" dirty="0">
              <a:solidFill>
                <a:schemeClr val="tx1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4343400" y="5164668"/>
            <a:ext cx="728134" cy="287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>
                <a:solidFill>
                  <a:schemeClr val="tx1"/>
                </a:solidFill>
              </a:rPr>
              <a:t>19% del </a:t>
            </a:r>
          </a:p>
          <a:p>
            <a:pPr algn="ctr"/>
            <a:r>
              <a:rPr lang="it-IT" sz="800" dirty="0" smtClean="0">
                <a:solidFill>
                  <a:schemeClr val="tx1"/>
                </a:solidFill>
              </a:rPr>
              <a:t>Display </a:t>
            </a:r>
            <a:r>
              <a:rPr lang="it-IT" sz="800" dirty="0" err="1" smtClean="0">
                <a:solidFill>
                  <a:schemeClr val="tx1"/>
                </a:solidFill>
              </a:rPr>
              <a:t>Adv</a:t>
            </a:r>
            <a:endParaRPr lang="it-IT" sz="800" dirty="0">
              <a:solidFill>
                <a:schemeClr val="tx1"/>
              </a:solidFill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6" y="6032846"/>
            <a:ext cx="1562100" cy="70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35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-3723"/>
            <a:ext cx="12192000" cy="1395854"/>
          </a:xfrm>
          <a:prstGeom prst="rect">
            <a:avLst/>
          </a:prstGeom>
          <a:solidFill>
            <a:srgbClr val="FFA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5" name="Ovale 4"/>
          <p:cNvSpPr/>
          <p:nvPr/>
        </p:nvSpPr>
        <p:spPr>
          <a:xfrm>
            <a:off x="423572" y="247729"/>
            <a:ext cx="1371785" cy="1371785"/>
          </a:xfrm>
          <a:prstGeom prst="ellipse">
            <a:avLst/>
          </a:prstGeom>
          <a:solidFill>
            <a:srgbClr val="FFA83D"/>
          </a:solidFill>
          <a:ln w="76200" cmpd="sng">
            <a:solidFill>
              <a:srgbClr val="E9E9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74604" y="225620"/>
            <a:ext cx="10083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Proxima Nova Semibold"/>
                <a:cs typeface="Proxima Nova Semibold"/>
              </a:rPr>
              <a:t>I </a:t>
            </a:r>
            <a:r>
              <a:rPr lang="it-IT" sz="3600" dirty="0">
                <a:solidFill>
                  <a:schemeClr val="bg1"/>
                </a:solidFill>
                <a:latin typeface="Proxima Nova Semibold"/>
                <a:cs typeface="Proxima Nova Semibold"/>
              </a:rPr>
              <a:t>consumatori non odiano la pubblicità, ma la vogliono ricevere come piace a </a:t>
            </a:r>
            <a:r>
              <a:rPr lang="it-IT" sz="3600" dirty="0" smtClean="0">
                <a:solidFill>
                  <a:schemeClr val="bg1"/>
                </a:solidFill>
                <a:latin typeface="Proxima Nova Semibold"/>
                <a:cs typeface="Proxima Nova Semibold"/>
              </a:rPr>
              <a:t>loro</a:t>
            </a:r>
            <a:endParaRPr lang="it-IT" sz="3600" dirty="0">
              <a:solidFill>
                <a:schemeClr val="bg1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7733130" y="62314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latin typeface="Proxima Nova Semibold"/>
              <a:cs typeface="Proxima Nova Semibold"/>
            </a:endParaRPr>
          </a:p>
        </p:txBody>
      </p:sp>
      <p:pic>
        <p:nvPicPr>
          <p:cNvPr id="7" name="Immagine 6" descr="1194984904195212103recycling_symbol_a.j._as_01.svg.hi.png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13" y="486356"/>
            <a:ext cx="883429" cy="883429"/>
          </a:xfrm>
          <a:prstGeom prst="rect">
            <a:avLst/>
          </a:prstGeom>
        </p:spPr>
      </p:pic>
      <p:pic>
        <p:nvPicPr>
          <p:cNvPr id="1026" name="Picture 2" descr="http://www.primaonline.it/wp-content/uploads/2015/11/ads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3734" y="1573569"/>
            <a:ext cx="3947214" cy="50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/>
          <p:cNvSpPr txBox="1"/>
          <p:nvPr/>
        </p:nvSpPr>
        <p:spPr>
          <a:xfrm>
            <a:off x="1435800" y="6325861"/>
            <a:ext cx="3898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Da Prima Comunicazione online del 9 novembre 2015</a:t>
            </a:r>
            <a:r>
              <a:rPr lang="it-IT" sz="1200" dirty="0" smtClean="0">
                <a:latin typeface="Proxima Nova Semibold"/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540175" y="1707122"/>
            <a:ext cx="65972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Una comune credenza è che le persone odiano la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pubblicità ovunque vadano.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 </a:t>
            </a: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Proxima Nova Semibold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Proxima Nova Semibold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Questa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è la conclusione a cui si è giunti dopo una ricerca, effettuata da </a:t>
            </a:r>
            <a:r>
              <a:rPr lang="it-I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MarketingSherpa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 e riportata da </a:t>
            </a:r>
            <a:r>
              <a:rPr lang="it-I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Socialmediatoday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 che ha chiesto ai consumatori come preferiscono ricevere la pubblicità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oggi.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Proxima Nova Semibold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A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sorpresa, 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solo l’8%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ha confidato di non voler ricevere alcun tipo di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avviso.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Proxima Nova Semibold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Ciò che è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importante nel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campo della pubblicità è che 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ogni singolo utente preferirebbe riceverla in modo personalizzato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</a:rPr>
              <a:t>.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1" y="6331585"/>
            <a:ext cx="1099174" cy="4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-3723"/>
            <a:ext cx="12192000" cy="1395854"/>
          </a:xfrm>
          <a:prstGeom prst="rect">
            <a:avLst/>
          </a:prstGeom>
          <a:solidFill>
            <a:srgbClr val="FFA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5" name="Ovale 4"/>
          <p:cNvSpPr/>
          <p:nvPr/>
        </p:nvSpPr>
        <p:spPr>
          <a:xfrm>
            <a:off x="423572" y="247729"/>
            <a:ext cx="1371785" cy="1371785"/>
          </a:xfrm>
          <a:prstGeom prst="ellipse">
            <a:avLst/>
          </a:prstGeom>
          <a:solidFill>
            <a:srgbClr val="FFA83D"/>
          </a:solidFill>
          <a:ln w="76200" cmpd="sng">
            <a:solidFill>
              <a:srgbClr val="E9E9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74604" y="462696"/>
            <a:ext cx="1008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Proxima Nova Semibold"/>
                <a:cs typeface="Proxima Nova Semibold"/>
              </a:rPr>
              <a:t>La novità dei Dati</a:t>
            </a:r>
            <a:endParaRPr lang="it-IT" sz="3600" dirty="0">
              <a:solidFill>
                <a:schemeClr val="bg1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7733130" y="62314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latin typeface="Proxima Nova Semibold"/>
              <a:cs typeface="Proxima Nova Semibold"/>
            </a:endParaRPr>
          </a:p>
        </p:txBody>
      </p:sp>
      <p:pic>
        <p:nvPicPr>
          <p:cNvPr id="7" name="Immagine 6" descr="1194984904195212103recycling_symbol_a.j._as_01.svg.hi.png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13" y="486356"/>
            <a:ext cx="883429" cy="883429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879" y="243536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731000" y="2042297"/>
            <a:ext cx="4978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  <a:cs typeface="Arial" pitchFamily="34" charset="0"/>
              </a:rPr>
              <a:t>Il FUTURO DELLA PUBBLICITA’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  <a:cs typeface="Arial" pitchFamily="34" charset="0"/>
              </a:rPr>
              <a:t>SARA’ L’INCROCIO TRA CREATIVITA’, DATI E MEDIA</a:t>
            </a:r>
            <a:endParaRPr lang="it-IT" altLang="it-IT" sz="4400" dirty="0">
              <a:solidFill>
                <a:schemeClr val="tx1">
                  <a:lumMod val="50000"/>
                  <a:lumOff val="50000"/>
                </a:schemeClr>
              </a:solidFill>
              <a:latin typeface="Proxima Nova Semibold"/>
              <a:cs typeface="Arial" pitchFamily="34" charset="0"/>
            </a:endParaRPr>
          </a:p>
        </p:txBody>
      </p:sp>
      <p:pic>
        <p:nvPicPr>
          <p:cNvPr id="1027" name="Picture 3" descr="http://rhei.it/wp-content/uploads/2013/09/agenzie-advertisin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05" y="1981200"/>
            <a:ext cx="5814972" cy="38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1" y="6331585"/>
            <a:ext cx="1099174" cy="4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15327"/>
            <a:ext cx="12192000" cy="1395854"/>
          </a:xfrm>
          <a:prstGeom prst="rect">
            <a:avLst/>
          </a:prstGeom>
          <a:solidFill>
            <a:srgbClr val="FFA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5" name="Ovale 4"/>
          <p:cNvSpPr/>
          <p:nvPr/>
        </p:nvSpPr>
        <p:spPr>
          <a:xfrm>
            <a:off x="423572" y="247729"/>
            <a:ext cx="1371785" cy="1371785"/>
          </a:xfrm>
          <a:prstGeom prst="ellipse">
            <a:avLst/>
          </a:prstGeom>
          <a:solidFill>
            <a:srgbClr val="FFA83D"/>
          </a:solidFill>
          <a:ln w="76200" cmpd="sng">
            <a:solidFill>
              <a:srgbClr val="E9E9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58082" y="531886"/>
            <a:ext cx="98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latin typeface="Proxima Nova Semibold"/>
                <a:cs typeface="Proxima Nova Semibold"/>
              </a:rPr>
              <a:t>L’ Audience Buying</a:t>
            </a:r>
            <a:endParaRPr lang="ro-RO" sz="3600" dirty="0">
              <a:solidFill>
                <a:schemeClr val="bg1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4" name="Immagine 3" descr="profile8.eps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08" y="503865"/>
            <a:ext cx="781298" cy="836232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478086" y="1616146"/>
            <a:ext cx="11272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595959"/>
                </a:solidFill>
                <a:latin typeface="Proxima Nova Semibold"/>
                <a:cs typeface="Proxima Nova Semibold"/>
              </a:rPr>
              <a:t>La nuova modalità di </a:t>
            </a:r>
            <a:r>
              <a:rPr lang="it-IT" sz="200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buying </a:t>
            </a:r>
            <a:r>
              <a:rPr lang="it-IT" sz="2000" dirty="0">
                <a:solidFill>
                  <a:srgbClr val="595959"/>
                </a:solidFill>
                <a:latin typeface="Proxima Nova Semibold"/>
                <a:cs typeface="Proxima Nova Semibold"/>
              </a:rPr>
              <a:t>permette di </a:t>
            </a:r>
            <a:r>
              <a:rPr lang="it-IT" sz="200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acquistare impression, Display e Video, partendo </a:t>
            </a:r>
            <a:r>
              <a:rPr lang="it-IT" sz="2000" dirty="0">
                <a:solidFill>
                  <a:srgbClr val="595959"/>
                </a:solidFill>
                <a:latin typeface="Proxima Nova Semibold"/>
                <a:cs typeface="Proxima Nova Semibold"/>
              </a:rPr>
              <a:t>dall’Audience.</a:t>
            </a:r>
          </a:p>
          <a:p>
            <a:endParaRPr lang="it-IT" sz="2000" dirty="0">
              <a:solidFill>
                <a:srgbClr val="595959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3" name="Immagine 2" descr="imgre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"/>
          <a:stretch/>
        </p:blipFill>
        <p:spPr>
          <a:xfrm>
            <a:off x="239617" y="3282974"/>
            <a:ext cx="2096647" cy="1066776"/>
          </a:xfrm>
          <a:prstGeom prst="rect">
            <a:avLst/>
          </a:prstGeom>
        </p:spPr>
      </p:pic>
      <p:pic>
        <p:nvPicPr>
          <p:cNvPr id="31" name="Immagine 30" descr="imag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233" y="3327830"/>
            <a:ext cx="1887873" cy="1213632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2721161" y="5292546"/>
            <a:ext cx="2155039" cy="954107"/>
          </a:xfrm>
          <a:prstGeom prst="rect">
            <a:avLst/>
          </a:prstGeom>
          <a:solidFill>
            <a:srgbClr val="FFA83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Proxima Nova Semibold"/>
              </a:rPr>
              <a:t>Seleziono il target attraverso piattaforme tecnologiche che raccolgono dati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77873" y="5322042"/>
            <a:ext cx="2240844" cy="954107"/>
          </a:xfrm>
          <a:prstGeom prst="rect">
            <a:avLst/>
          </a:prstGeom>
          <a:solidFill>
            <a:srgbClr val="FFA83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Proxima Nova Semibold"/>
              </a:rPr>
              <a:t>Devo promuovere la nuova macchina sportiva per Uomini 25-44 anni altospendenti</a:t>
            </a:r>
          </a:p>
        </p:txBody>
      </p:sp>
      <p:pic>
        <p:nvPicPr>
          <p:cNvPr id="7" name="Immagine 6" descr="for-sale-sign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1" y="2645386"/>
            <a:ext cx="1653356" cy="951722"/>
          </a:xfrm>
          <a:prstGeom prst="rect">
            <a:avLst/>
          </a:prstGeom>
        </p:spPr>
      </p:pic>
      <p:pic>
        <p:nvPicPr>
          <p:cNvPr id="35" name="Immagine 34" descr="imgr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579" y="2157070"/>
            <a:ext cx="1605845" cy="1598708"/>
          </a:xfrm>
          <a:prstGeom prst="rect">
            <a:avLst/>
          </a:prstGeom>
        </p:spPr>
      </p:pic>
      <p:pic>
        <p:nvPicPr>
          <p:cNvPr id="36" name="Immagine 35" descr="images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419" y="2452478"/>
            <a:ext cx="1627454" cy="973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Immagine 36" descr="images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65" y="3152967"/>
            <a:ext cx="1699472" cy="1256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CasellaDiTesto 37"/>
          <p:cNvSpPr txBox="1"/>
          <p:nvPr/>
        </p:nvSpPr>
        <p:spPr>
          <a:xfrm>
            <a:off x="5067894" y="5292546"/>
            <a:ext cx="2354235" cy="954107"/>
          </a:xfrm>
          <a:prstGeom prst="rect">
            <a:avLst/>
          </a:prstGeom>
          <a:solidFill>
            <a:srgbClr val="FFA83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Proxima Nova Semibold"/>
              </a:rPr>
              <a:t>In </a:t>
            </a:r>
            <a:r>
              <a:rPr lang="it-IT" sz="1400" dirty="0">
                <a:latin typeface="Proxima Nova Semibold"/>
              </a:rPr>
              <a:t>fase di </a:t>
            </a:r>
            <a:r>
              <a:rPr lang="it-IT" sz="1400" dirty="0" smtClean="0">
                <a:latin typeface="Proxima Nova Semibold"/>
              </a:rPr>
              <a:t>pre-acquisto la piattaforma cerca  </a:t>
            </a:r>
            <a:r>
              <a:rPr lang="it-IT" sz="1400" dirty="0">
                <a:latin typeface="Proxima Nova Semibold"/>
              </a:rPr>
              <a:t>i profili di utenti </a:t>
            </a:r>
            <a:r>
              <a:rPr lang="it-IT" sz="1400" dirty="0" smtClean="0">
                <a:latin typeface="Proxima Nova Semibold"/>
              </a:rPr>
              <a:t>in linea con il </a:t>
            </a:r>
            <a:r>
              <a:rPr lang="it-IT" sz="1400" dirty="0">
                <a:latin typeface="Proxima Nova Semibold"/>
              </a:rPr>
              <a:t>target </a:t>
            </a:r>
            <a:r>
              <a:rPr lang="it-IT" sz="1400" dirty="0" smtClean="0">
                <a:latin typeface="Proxima Nova Semibold"/>
              </a:rPr>
              <a:t>desiderato</a:t>
            </a:r>
            <a:endParaRPr lang="it-IT" sz="1400" dirty="0">
              <a:latin typeface="Proxima Nova Semibold"/>
            </a:endParaRPr>
          </a:p>
        </p:txBody>
      </p:sp>
      <p:pic>
        <p:nvPicPr>
          <p:cNvPr id="39" name="Immagine 38" descr="imgres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075" y="4234110"/>
            <a:ext cx="682308" cy="682308"/>
          </a:xfrm>
          <a:prstGeom prst="rect">
            <a:avLst/>
          </a:prstGeom>
        </p:spPr>
      </p:pic>
      <p:pic>
        <p:nvPicPr>
          <p:cNvPr id="40" name="Immagine 39" descr="images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075" y="3419529"/>
            <a:ext cx="591398" cy="594038"/>
          </a:xfrm>
          <a:prstGeom prst="rect">
            <a:avLst/>
          </a:prstGeom>
        </p:spPr>
      </p:pic>
      <p:pic>
        <p:nvPicPr>
          <p:cNvPr id="41" name="Immagine 40" descr="images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075" y="2490162"/>
            <a:ext cx="584288" cy="584288"/>
          </a:xfrm>
          <a:prstGeom prst="rect">
            <a:avLst/>
          </a:prstGeom>
        </p:spPr>
      </p:pic>
      <p:sp>
        <p:nvSpPr>
          <p:cNvPr id="42" name="CasellaDiTesto 41"/>
          <p:cNvSpPr txBox="1"/>
          <p:nvPr/>
        </p:nvSpPr>
        <p:spPr>
          <a:xfrm>
            <a:off x="8004855" y="2847338"/>
            <a:ext cx="2022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Proxima Nova Semibold"/>
              </a:rPr>
              <a:t>Non mi interessa</a:t>
            </a:r>
          </a:p>
        </p:txBody>
      </p:sp>
      <p:pic>
        <p:nvPicPr>
          <p:cNvPr id="43" name="Immagine 42" descr="images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509" y="4198819"/>
            <a:ext cx="456304" cy="466915"/>
          </a:xfrm>
          <a:prstGeom prst="rect">
            <a:avLst/>
          </a:prstGeom>
        </p:spPr>
      </p:pic>
      <p:pic>
        <p:nvPicPr>
          <p:cNvPr id="44" name="Immagine 43" descr="images.jp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509" y="2490162"/>
            <a:ext cx="456304" cy="408148"/>
          </a:xfrm>
          <a:prstGeom prst="rect">
            <a:avLst/>
          </a:prstGeom>
        </p:spPr>
      </p:pic>
      <p:sp>
        <p:nvSpPr>
          <p:cNvPr id="45" name="CasellaDiTesto 44"/>
          <p:cNvSpPr txBox="1"/>
          <p:nvPr/>
        </p:nvSpPr>
        <p:spPr>
          <a:xfrm>
            <a:off x="7989781" y="3755778"/>
            <a:ext cx="2022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Proxima Nova Semibold"/>
              </a:rPr>
              <a:t>Non mi interessa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7692014" y="4575259"/>
            <a:ext cx="2022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Proxima Nova Semibold"/>
              </a:rPr>
              <a:t>E’ lui!!</a:t>
            </a:r>
          </a:p>
        </p:txBody>
      </p:sp>
      <p:sp>
        <p:nvSpPr>
          <p:cNvPr id="47" name="Freccia destra 46"/>
          <p:cNvSpPr/>
          <p:nvPr/>
        </p:nvSpPr>
        <p:spPr>
          <a:xfrm>
            <a:off x="6998797" y="3355631"/>
            <a:ext cx="365670" cy="914975"/>
          </a:xfrm>
          <a:prstGeom prst="rightArrow">
            <a:avLst/>
          </a:prstGeom>
          <a:solidFill>
            <a:srgbClr val="FFA83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Proxima Nova Semibold"/>
            </a:endParaRPr>
          </a:p>
        </p:txBody>
      </p:sp>
      <p:pic>
        <p:nvPicPr>
          <p:cNvPr id="48" name="Immagine 47" descr="images.jp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509" y="3400627"/>
            <a:ext cx="456304" cy="408148"/>
          </a:xfrm>
          <a:prstGeom prst="rect">
            <a:avLst/>
          </a:prstGeom>
        </p:spPr>
      </p:pic>
      <p:sp>
        <p:nvSpPr>
          <p:cNvPr id="49" name="Freccia destra 48"/>
          <p:cNvSpPr/>
          <p:nvPr/>
        </p:nvSpPr>
        <p:spPr>
          <a:xfrm>
            <a:off x="4790971" y="3244435"/>
            <a:ext cx="365670" cy="914975"/>
          </a:xfrm>
          <a:prstGeom prst="rightArrow">
            <a:avLst/>
          </a:prstGeom>
          <a:solidFill>
            <a:srgbClr val="FFA83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Proxima Nova Semibold"/>
            </a:endParaRPr>
          </a:p>
        </p:txBody>
      </p:sp>
      <p:sp>
        <p:nvSpPr>
          <p:cNvPr id="50" name="Freccia destra 49"/>
          <p:cNvSpPr/>
          <p:nvPr/>
        </p:nvSpPr>
        <p:spPr>
          <a:xfrm>
            <a:off x="2454708" y="3244435"/>
            <a:ext cx="365670" cy="914975"/>
          </a:xfrm>
          <a:prstGeom prst="rightArrow">
            <a:avLst/>
          </a:prstGeom>
          <a:solidFill>
            <a:srgbClr val="FFA83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Proxima Nova Semibold"/>
            </a:endParaRPr>
          </a:p>
        </p:txBody>
      </p:sp>
      <p:pic>
        <p:nvPicPr>
          <p:cNvPr id="51" name="Immagine 50" descr="imgres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982" y="4026647"/>
            <a:ext cx="1492955" cy="1184885"/>
          </a:xfrm>
          <a:prstGeom prst="rect">
            <a:avLst/>
          </a:prstGeom>
        </p:spPr>
      </p:pic>
      <p:sp>
        <p:nvSpPr>
          <p:cNvPr id="53" name="CasellaDiTesto 52"/>
          <p:cNvSpPr txBox="1"/>
          <p:nvPr/>
        </p:nvSpPr>
        <p:spPr>
          <a:xfrm>
            <a:off x="10379481" y="466713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Proxima Nova Semibold"/>
                <a:cs typeface="Proxima Nova Semibold"/>
              </a:rPr>
              <a:t>www</a:t>
            </a:r>
          </a:p>
        </p:txBody>
      </p:sp>
      <p:sp>
        <p:nvSpPr>
          <p:cNvPr id="54" name="Freccia destra 53"/>
          <p:cNvSpPr/>
          <p:nvPr/>
        </p:nvSpPr>
        <p:spPr>
          <a:xfrm>
            <a:off x="9558189" y="4122092"/>
            <a:ext cx="365670" cy="914975"/>
          </a:xfrm>
          <a:prstGeom prst="rightArrow">
            <a:avLst/>
          </a:prstGeom>
          <a:solidFill>
            <a:srgbClr val="FFA83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Proxima Nova Semibold"/>
            </a:endParaRPr>
          </a:p>
        </p:txBody>
      </p:sp>
      <p:pic>
        <p:nvPicPr>
          <p:cNvPr id="55" name="Immagine 54" descr="imgres.jpg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"/>
          <a:stretch/>
        </p:blipFill>
        <p:spPr>
          <a:xfrm>
            <a:off x="10185400" y="4214175"/>
            <a:ext cx="1113398" cy="566498"/>
          </a:xfrm>
          <a:prstGeom prst="rect">
            <a:avLst/>
          </a:prstGeom>
        </p:spPr>
      </p:pic>
      <p:pic>
        <p:nvPicPr>
          <p:cNvPr id="56" name="Immagine 55" descr="for-sale-sign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649" y="4098128"/>
            <a:ext cx="634732" cy="365371"/>
          </a:xfrm>
          <a:prstGeom prst="rect">
            <a:avLst/>
          </a:prstGeom>
        </p:spPr>
      </p:pic>
      <p:sp>
        <p:nvSpPr>
          <p:cNvPr id="57" name="CasellaDiTesto 56"/>
          <p:cNvSpPr txBox="1"/>
          <p:nvPr/>
        </p:nvSpPr>
        <p:spPr>
          <a:xfrm>
            <a:off x="9964982" y="5292546"/>
            <a:ext cx="1628603" cy="954107"/>
          </a:xfrm>
          <a:prstGeom prst="rect">
            <a:avLst/>
          </a:prstGeom>
          <a:solidFill>
            <a:srgbClr val="FFA83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Proxima Nova Semibold"/>
              </a:rPr>
              <a:t>Acquisto lo spazio ed il banner viene immediatamente erogato</a:t>
            </a:r>
            <a:endParaRPr lang="it-IT" sz="1400" dirty="0">
              <a:latin typeface="Proxima Nova Semibold"/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7640141" y="5309384"/>
            <a:ext cx="2155039" cy="954107"/>
          </a:xfrm>
          <a:prstGeom prst="rect">
            <a:avLst/>
          </a:prstGeom>
          <a:solidFill>
            <a:srgbClr val="FFA83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Proxima Nova Semibold"/>
              </a:rPr>
              <a:t>Decido quanto sono disposto a pagare per mostrare al profilo in target la mia impression </a:t>
            </a:r>
            <a:endParaRPr lang="it-IT" sz="1400" dirty="0">
              <a:latin typeface="Proxima Nova Semibold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1" y="6331585"/>
            <a:ext cx="1099174" cy="4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magine 86" descr="Schermata 2015-07-22 alle 11.57.1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084" y="3340858"/>
            <a:ext cx="2955754" cy="20249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" y="-3723"/>
            <a:ext cx="12192000" cy="1395854"/>
          </a:xfrm>
          <a:prstGeom prst="rect">
            <a:avLst/>
          </a:prstGeom>
          <a:solidFill>
            <a:srgbClr val="FFA8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5" name="Ovale 4"/>
          <p:cNvSpPr/>
          <p:nvPr/>
        </p:nvSpPr>
        <p:spPr>
          <a:xfrm>
            <a:off x="423572" y="247729"/>
            <a:ext cx="1371785" cy="1371785"/>
          </a:xfrm>
          <a:prstGeom prst="ellipse">
            <a:avLst/>
          </a:prstGeom>
          <a:solidFill>
            <a:srgbClr val="FFA83D"/>
          </a:solidFill>
          <a:ln w="76200" cmpd="sng">
            <a:solidFill>
              <a:srgbClr val="E9E9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39" dirty="0">
              <a:latin typeface="Proxima Nova Semibold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58082" y="514952"/>
            <a:ext cx="1009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Proxima Nova Semibold"/>
                <a:cs typeface="Proxima Nova Semibold"/>
              </a:rPr>
              <a:t>Chi è realmente interessato</a:t>
            </a:r>
            <a:r>
              <a:rPr lang="it-IT" sz="3600" dirty="0">
                <a:solidFill>
                  <a:schemeClr val="bg1"/>
                </a:solidFill>
                <a:latin typeface="Proxima Nova Semibold"/>
                <a:cs typeface="Proxima Nova Semibold"/>
              </a:rPr>
              <a:t>?</a:t>
            </a:r>
            <a:endParaRPr lang="ro-RO" sz="3600" dirty="0">
              <a:solidFill>
                <a:schemeClr val="bg1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4" name="Immagine 3" descr="profile8.eps"/>
          <p:cNvPicPr>
            <a:picLocks noChangeAspect="1"/>
          </p:cNvPicPr>
          <p:nvPr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08" y="503865"/>
            <a:ext cx="781298" cy="836232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457084" y="1702774"/>
            <a:ext cx="11272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595959"/>
                </a:solidFill>
                <a:latin typeface="Proxima Nova Semibold"/>
                <a:cs typeface="Proxima Nova Semibold"/>
              </a:rPr>
              <a:t>I profili che risultano essere in target </a:t>
            </a:r>
            <a:r>
              <a:rPr lang="it-IT" sz="200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visualizzano </a:t>
            </a:r>
            <a:r>
              <a:rPr lang="it-IT" sz="2000" dirty="0">
                <a:solidFill>
                  <a:srgbClr val="595959"/>
                </a:solidFill>
                <a:latin typeface="Proxima Nova Semibold"/>
                <a:cs typeface="Proxima Nova Semibold"/>
              </a:rPr>
              <a:t>la campagna. Ma non </a:t>
            </a:r>
            <a:r>
              <a:rPr lang="it-IT" sz="2000" dirty="0" smtClean="0">
                <a:solidFill>
                  <a:srgbClr val="595959"/>
                </a:solidFill>
                <a:latin typeface="Proxima Nova Semibold"/>
                <a:cs typeface="Proxima Nova Semibold"/>
              </a:rPr>
              <a:t>è detto che gli utenti che dimostrano il loro interesse siano esattamente solo quelli previsti dal target iniziale.</a:t>
            </a:r>
            <a:endParaRPr lang="it-IT" sz="2000" dirty="0">
              <a:solidFill>
                <a:srgbClr val="595959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34" name="Immagine 33" descr="imgres.png"/>
          <p:cNvPicPr>
            <a:picLocks noChangeAspect="1"/>
          </p:cNvPicPr>
          <p:nvPr/>
        </p:nvPicPr>
        <p:blipFill>
          <a:blip r:embed="rId5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42" y="3372836"/>
            <a:ext cx="1102230" cy="1186104"/>
          </a:xfrm>
          <a:prstGeom prst="rect">
            <a:avLst/>
          </a:prstGeom>
        </p:spPr>
      </p:pic>
      <p:pic>
        <p:nvPicPr>
          <p:cNvPr id="52" name="Immagine 51" descr="imgre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666" y="2930594"/>
            <a:ext cx="1492955" cy="1184885"/>
          </a:xfrm>
          <a:prstGeom prst="rect">
            <a:avLst/>
          </a:prstGeom>
        </p:spPr>
      </p:pic>
      <p:sp>
        <p:nvSpPr>
          <p:cNvPr id="63" name="Freccia destra 62"/>
          <p:cNvSpPr/>
          <p:nvPr/>
        </p:nvSpPr>
        <p:spPr>
          <a:xfrm>
            <a:off x="2062329" y="2930667"/>
            <a:ext cx="365670" cy="914975"/>
          </a:xfrm>
          <a:prstGeom prst="rightArrow">
            <a:avLst/>
          </a:prstGeom>
          <a:solidFill>
            <a:srgbClr val="FFA83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Proxima Nova Semibold"/>
            </a:endParaRPr>
          </a:p>
        </p:txBody>
      </p:sp>
      <p:pic>
        <p:nvPicPr>
          <p:cNvPr id="64" name="Immagine 63" descr="images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6095" y="2624120"/>
            <a:ext cx="774101" cy="1302667"/>
          </a:xfrm>
          <a:prstGeom prst="rect">
            <a:avLst/>
          </a:prstGeom>
        </p:spPr>
      </p:pic>
      <p:sp>
        <p:nvSpPr>
          <p:cNvPr id="65" name="Freccia destra 64"/>
          <p:cNvSpPr/>
          <p:nvPr/>
        </p:nvSpPr>
        <p:spPr>
          <a:xfrm>
            <a:off x="4284829" y="2946687"/>
            <a:ext cx="365670" cy="914975"/>
          </a:xfrm>
          <a:prstGeom prst="rightArrow">
            <a:avLst/>
          </a:prstGeom>
          <a:solidFill>
            <a:srgbClr val="FFA83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Proxima Nova Semibold"/>
            </a:endParaRPr>
          </a:p>
        </p:txBody>
      </p:sp>
      <p:pic>
        <p:nvPicPr>
          <p:cNvPr id="68" name="Immagine 67" descr="imgre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666" y="4923524"/>
            <a:ext cx="1492955" cy="1184885"/>
          </a:xfrm>
          <a:prstGeom prst="rect">
            <a:avLst/>
          </a:prstGeom>
        </p:spPr>
      </p:pic>
      <p:sp>
        <p:nvSpPr>
          <p:cNvPr id="71" name="Freccia destra 70"/>
          <p:cNvSpPr/>
          <p:nvPr/>
        </p:nvSpPr>
        <p:spPr>
          <a:xfrm>
            <a:off x="2062329" y="4923597"/>
            <a:ext cx="365670" cy="914975"/>
          </a:xfrm>
          <a:prstGeom prst="rightArrow">
            <a:avLst/>
          </a:prstGeom>
          <a:solidFill>
            <a:srgbClr val="FFA83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Proxima Nova Semibold"/>
            </a:endParaRPr>
          </a:p>
        </p:txBody>
      </p:sp>
      <p:sp>
        <p:nvSpPr>
          <p:cNvPr id="72" name="Freccia destra 71"/>
          <p:cNvSpPr/>
          <p:nvPr/>
        </p:nvSpPr>
        <p:spPr>
          <a:xfrm>
            <a:off x="4361029" y="4934747"/>
            <a:ext cx="365670" cy="914975"/>
          </a:xfrm>
          <a:prstGeom prst="rightArrow">
            <a:avLst/>
          </a:prstGeom>
          <a:solidFill>
            <a:srgbClr val="FFA83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Proxima Nova Semibold"/>
            </a:endParaRPr>
          </a:p>
        </p:txBody>
      </p:sp>
      <p:pic>
        <p:nvPicPr>
          <p:cNvPr id="73" name="Immagine 72" descr="images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1650" y="4546831"/>
            <a:ext cx="774101" cy="1302667"/>
          </a:xfrm>
          <a:prstGeom prst="rect">
            <a:avLst/>
          </a:prstGeom>
        </p:spPr>
      </p:pic>
      <p:pic>
        <p:nvPicPr>
          <p:cNvPr id="77" name="Immagine 76" descr="imgre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458" y="4652723"/>
            <a:ext cx="1311904" cy="1311904"/>
          </a:xfrm>
          <a:prstGeom prst="rect">
            <a:avLst/>
          </a:prstGeom>
        </p:spPr>
      </p:pic>
      <p:pic>
        <p:nvPicPr>
          <p:cNvPr id="79" name="Immagine 78" descr="imgres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"/>
          <a:stretch/>
        </p:blipFill>
        <p:spPr>
          <a:xfrm>
            <a:off x="2829159" y="3159802"/>
            <a:ext cx="1113398" cy="566498"/>
          </a:xfrm>
          <a:prstGeom prst="rect">
            <a:avLst/>
          </a:prstGeom>
        </p:spPr>
      </p:pic>
      <p:pic>
        <p:nvPicPr>
          <p:cNvPr id="80" name="Immagine 79" descr="for-sale-sign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408" y="3043755"/>
            <a:ext cx="634732" cy="365371"/>
          </a:xfrm>
          <a:prstGeom prst="rect">
            <a:avLst/>
          </a:prstGeom>
        </p:spPr>
      </p:pic>
      <p:pic>
        <p:nvPicPr>
          <p:cNvPr id="81" name="Immagine 80" descr="imgres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"/>
          <a:stretch/>
        </p:blipFill>
        <p:spPr>
          <a:xfrm>
            <a:off x="2825808" y="5152544"/>
            <a:ext cx="1113398" cy="566498"/>
          </a:xfrm>
          <a:prstGeom prst="rect">
            <a:avLst/>
          </a:prstGeom>
        </p:spPr>
      </p:pic>
      <p:pic>
        <p:nvPicPr>
          <p:cNvPr id="82" name="Immagine 81" descr="for-sale-sign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057" y="5036497"/>
            <a:ext cx="634732" cy="365371"/>
          </a:xfrm>
          <a:prstGeom prst="rect">
            <a:avLst/>
          </a:prstGeom>
        </p:spPr>
      </p:pic>
      <p:sp>
        <p:nvSpPr>
          <p:cNvPr id="83" name="Freccia destra 82"/>
          <p:cNvSpPr/>
          <p:nvPr/>
        </p:nvSpPr>
        <p:spPr>
          <a:xfrm>
            <a:off x="5946814" y="2979269"/>
            <a:ext cx="365670" cy="914975"/>
          </a:xfrm>
          <a:prstGeom prst="rightArrow">
            <a:avLst/>
          </a:prstGeom>
          <a:solidFill>
            <a:srgbClr val="FFA83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Proxima Nova Semibold"/>
            </a:endParaRPr>
          </a:p>
        </p:txBody>
      </p:sp>
      <p:sp>
        <p:nvSpPr>
          <p:cNvPr id="84" name="Freccia destra 83"/>
          <p:cNvSpPr/>
          <p:nvPr/>
        </p:nvSpPr>
        <p:spPr>
          <a:xfrm>
            <a:off x="6023013" y="4996826"/>
            <a:ext cx="365670" cy="914975"/>
          </a:xfrm>
          <a:prstGeom prst="rightArrow">
            <a:avLst/>
          </a:prstGeom>
          <a:solidFill>
            <a:srgbClr val="FFA83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Proxima Nova Semibold"/>
            </a:endParaRPr>
          </a:p>
        </p:txBody>
      </p:sp>
      <p:pic>
        <p:nvPicPr>
          <p:cNvPr id="9" name="Immagine 8" descr="Schermata 2015-07-24 alle 16.03.58.pn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4046" y="3760633"/>
            <a:ext cx="2698194" cy="1401437"/>
          </a:xfrm>
          <a:prstGeom prst="rect">
            <a:avLst/>
          </a:prstGeom>
        </p:spPr>
      </p:pic>
      <p:pic>
        <p:nvPicPr>
          <p:cNvPr id="85" name="Immagine 84" descr="imgres.jp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"/>
          <a:stretch/>
        </p:blipFill>
        <p:spPr>
          <a:xfrm>
            <a:off x="9131110" y="4236335"/>
            <a:ext cx="1062033" cy="450031"/>
          </a:xfrm>
          <a:prstGeom prst="rect">
            <a:avLst/>
          </a:prstGeom>
        </p:spPr>
      </p:pic>
      <p:pic>
        <p:nvPicPr>
          <p:cNvPr id="31" name="Immagine 30" descr="images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407" y="2921004"/>
            <a:ext cx="987778" cy="992188"/>
          </a:xfrm>
          <a:prstGeom prst="rect">
            <a:avLst/>
          </a:prstGeom>
        </p:spPr>
      </p:pic>
      <p:sp>
        <p:nvSpPr>
          <p:cNvPr id="33" name="Freccia destra 82"/>
          <p:cNvSpPr/>
          <p:nvPr/>
        </p:nvSpPr>
        <p:spPr>
          <a:xfrm rot="720000">
            <a:off x="7495809" y="3206017"/>
            <a:ext cx="786949" cy="914975"/>
          </a:xfrm>
          <a:prstGeom prst="rightArrow">
            <a:avLst/>
          </a:prstGeom>
          <a:solidFill>
            <a:srgbClr val="FFA83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Proxima Nova Semibold"/>
            </a:endParaRPr>
          </a:p>
        </p:txBody>
      </p:sp>
      <p:sp>
        <p:nvSpPr>
          <p:cNvPr id="35" name="Freccia destra 82"/>
          <p:cNvSpPr/>
          <p:nvPr/>
        </p:nvSpPr>
        <p:spPr>
          <a:xfrm rot="20793820">
            <a:off x="7504006" y="4705096"/>
            <a:ext cx="846820" cy="914975"/>
          </a:xfrm>
          <a:prstGeom prst="rightArrow">
            <a:avLst/>
          </a:prstGeom>
          <a:solidFill>
            <a:srgbClr val="FFA83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Proxima Nova Semibold"/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1" y="6331585"/>
            <a:ext cx="1099174" cy="4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26039</TotalTime>
  <Words>988</Words>
  <Application>Microsoft Macintosh PowerPoint</Application>
  <PresentationFormat>Widescreen</PresentationFormat>
  <Paragraphs>162</Paragraphs>
  <Slides>18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31" baseType="lpstr">
      <vt:lpstr>Calibri Light</vt:lpstr>
      <vt:lpstr>ITC Lubalin Graph Std Demi</vt:lpstr>
      <vt:lpstr>ＭＳ Ｐゴシック</vt:lpstr>
      <vt:lpstr>Raleway SemiBold</vt:lpstr>
      <vt:lpstr>ヒラギノ角ゴ ProN W3</vt:lpstr>
      <vt:lpstr>Arial</vt:lpstr>
      <vt:lpstr>Calibri</vt:lpstr>
      <vt:lpstr>Calibri Bold</vt:lpstr>
      <vt:lpstr>Gill Sans</vt:lpstr>
      <vt:lpstr>Helvetica</vt:lpstr>
      <vt:lpstr>Proxima Nova Semibold</vt:lpstr>
      <vt:lpstr>Tema di Office</vt:lpstr>
      <vt:lpstr>1_Tema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Mario Bertorelli</dc:creator>
  <cp:lastModifiedBy>Utente di Microsoft Office</cp:lastModifiedBy>
  <cp:revision>1050</cp:revision>
  <cp:lastPrinted>2015-09-28T17:18:41Z</cp:lastPrinted>
  <dcterms:created xsi:type="dcterms:W3CDTF">2014-04-15T09:07:07Z</dcterms:created>
  <dcterms:modified xsi:type="dcterms:W3CDTF">2016-04-20T19:01:51Z</dcterms:modified>
</cp:coreProperties>
</file>